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12"/>
  </p:notesMasterIdLst>
  <p:sldIdLst>
    <p:sldId id="256" r:id="rId2"/>
    <p:sldId id="257" r:id="rId3"/>
    <p:sldId id="258" r:id="rId4"/>
    <p:sldId id="259" r:id="rId5"/>
    <p:sldId id="265" r:id="rId6"/>
    <p:sldId id="260" r:id="rId7"/>
    <p:sldId id="261" r:id="rId8"/>
    <p:sldId id="262"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7" d="100"/>
          <a:sy n="77" d="100"/>
        </p:scale>
        <p:origin x="1914" y="7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A2F7E4-044E-4DB5-B71E-707AB5EB7954}" type="datetimeFigureOut">
              <a:rPr lang="en-GB" smtClean="0"/>
              <a:t>16/05/2024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AFCF06-6D9F-4164-90C8-5E45C452AB13}" type="slidenum">
              <a:rPr lang="en-GB" smtClean="0"/>
              <a:t>‹#›</a:t>
            </a:fld>
            <a:endParaRPr lang="en-GB"/>
          </a:p>
        </p:txBody>
      </p:sp>
    </p:spTree>
    <p:extLst>
      <p:ext uri="{BB962C8B-B14F-4D97-AF65-F5344CB8AC3E}">
        <p14:creationId xmlns:p14="http://schemas.microsoft.com/office/powerpoint/2010/main" val="17952207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With the survey we understand that taste are </a:t>
            </a:r>
            <a:r>
              <a:rPr lang="en-GB" dirty="0" err="1"/>
              <a:t>realy</a:t>
            </a:r>
            <a:r>
              <a:rPr lang="en-GB" dirty="0"/>
              <a:t> different from one profile to an other. We </a:t>
            </a:r>
            <a:r>
              <a:rPr lang="en-GB" dirty="0" err="1"/>
              <a:t>we</a:t>
            </a:r>
            <a:r>
              <a:rPr lang="en-GB" dirty="0"/>
              <a:t> can also find some similarity</a:t>
            </a:r>
          </a:p>
        </p:txBody>
      </p:sp>
      <p:sp>
        <p:nvSpPr>
          <p:cNvPr id="4" name="Slide Number Placeholder 3"/>
          <p:cNvSpPr>
            <a:spLocks noGrp="1"/>
          </p:cNvSpPr>
          <p:nvPr>
            <p:ph type="sldNum" sz="quarter" idx="5"/>
          </p:nvPr>
        </p:nvSpPr>
        <p:spPr/>
        <p:txBody>
          <a:bodyPr/>
          <a:lstStyle/>
          <a:p>
            <a:fld id="{73AFCF06-6D9F-4164-90C8-5E45C452AB13}" type="slidenum">
              <a:rPr lang="en-GB" smtClean="0"/>
              <a:t>7</a:t>
            </a:fld>
            <a:endParaRPr lang="en-GB"/>
          </a:p>
        </p:txBody>
      </p:sp>
    </p:spTree>
    <p:extLst>
      <p:ext uri="{BB962C8B-B14F-4D97-AF65-F5344CB8AC3E}">
        <p14:creationId xmlns:p14="http://schemas.microsoft.com/office/powerpoint/2010/main" val="2803804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21818-E75A-458F-AC5B-0E9A2C76B835}"/>
              </a:ext>
            </a:extLst>
          </p:cNvPr>
          <p:cNvSpPr>
            <a:spLocks noGrp="1"/>
          </p:cNvSpPr>
          <p:nvPr>
            <p:ph type="ctrTitle"/>
          </p:nvPr>
        </p:nvSpPr>
        <p:spPr>
          <a:xfrm>
            <a:off x="448056" y="448056"/>
            <a:ext cx="11292840" cy="3401568"/>
          </a:xfrm>
        </p:spPr>
        <p:txBody>
          <a:bodyPr anchor="b">
            <a:normAutofit/>
          </a:bodyPr>
          <a:lstStyle>
            <a:lvl1pPr algn="l">
              <a:defRPr sz="6400">
                <a:solidFill>
                  <a:schemeClr val="tx2"/>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6EE64DE-978B-4F95-BB3C-D027D8008748}"/>
              </a:ext>
            </a:extLst>
          </p:cNvPr>
          <p:cNvSpPr>
            <a:spLocks noGrp="1"/>
          </p:cNvSpPr>
          <p:nvPr>
            <p:ph type="subTitle" idx="1"/>
          </p:nvPr>
        </p:nvSpPr>
        <p:spPr>
          <a:xfrm>
            <a:off x="448056" y="4471416"/>
            <a:ext cx="11292840" cy="1481328"/>
          </a:xfrm>
        </p:spPr>
        <p:txBody>
          <a:bodyPr/>
          <a:lstStyle>
            <a:lvl1pPr marL="0" indent="0" algn="l">
              <a:lnSpc>
                <a:spcPct val="120000"/>
              </a:lnSpc>
              <a:buNone/>
              <a:defRPr sz="2400">
                <a:solidFill>
                  <a:schemeClr val="tx2">
                    <a:alpha val="5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8" name="Straight Connector 7">
            <a:extLst>
              <a:ext uri="{FF2B5EF4-FFF2-40B4-BE49-F238E27FC236}">
                <a16:creationId xmlns:a16="http://schemas.microsoft.com/office/drawing/2014/main" id="{C66CC717-08C5-4F3E-B8AA-BA93C8755982}"/>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9" name="Footer Placeholder 4">
            <a:extLst>
              <a:ext uri="{FF2B5EF4-FFF2-40B4-BE49-F238E27FC236}">
                <a16:creationId xmlns:a16="http://schemas.microsoft.com/office/drawing/2014/main" id="{896B5700-AA45-4E20-8BE5-27620411303F}"/>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10" name="Slide Number Placeholder 5">
            <a:extLst>
              <a:ext uri="{FF2B5EF4-FFF2-40B4-BE49-F238E27FC236}">
                <a16:creationId xmlns:a16="http://schemas.microsoft.com/office/drawing/2014/main" id="{7C5B7199-CC00-4D38-8B48-F8A539112985}"/>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11" name="Date Placeholder 3">
            <a:extLst>
              <a:ext uri="{FF2B5EF4-FFF2-40B4-BE49-F238E27FC236}">
                <a16:creationId xmlns:a16="http://schemas.microsoft.com/office/drawing/2014/main" id="{16BC76EC-3453-4CE0-A71D-BD21940757B4}"/>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Thursday, May 16, 2024</a:t>
            </a:fld>
            <a:endParaRPr lang="en-US" dirty="0"/>
          </a:p>
        </p:txBody>
      </p:sp>
    </p:spTree>
    <p:extLst>
      <p:ext uri="{BB962C8B-B14F-4D97-AF65-F5344CB8AC3E}">
        <p14:creationId xmlns:p14="http://schemas.microsoft.com/office/powerpoint/2010/main" val="2996730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733FC-38A1-463C-BF3D-0D99784E02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AFD076A-A004-4560-A43B-028624E20D17}"/>
              </a:ext>
            </a:extLst>
          </p:cNvPr>
          <p:cNvSpPr>
            <a:spLocks noGrp="1"/>
          </p:cNvSpPr>
          <p:nvPr>
            <p:ph type="body" orient="vert" idx="1"/>
          </p:nvPr>
        </p:nvSpPr>
        <p:spPr>
          <a:xfrm>
            <a:off x="448056" y="1956816"/>
            <a:ext cx="11301984" cy="3995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FCFBA60-9309-4F2A-9FA9-305C4AFBECAF}"/>
              </a:ext>
            </a:extLst>
          </p:cNvPr>
          <p:cNvSpPr>
            <a:spLocks noGrp="1"/>
          </p:cNvSpPr>
          <p:nvPr>
            <p:ph type="dt" sz="half" idx="10"/>
          </p:nvPr>
        </p:nvSpPr>
        <p:spPr>
          <a:xfrm>
            <a:off x="438912" y="6153912"/>
            <a:ext cx="3456432" cy="502920"/>
          </a:xfrm>
          <a:prstGeom prst="rect">
            <a:avLst/>
          </a:prstGeom>
        </p:spPr>
        <p:txBody>
          <a:bodyPr/>
          <a:lstStyle/>
          <a:p>
            <a:fld id="{53CF612A-4CB0-4F57-9A87-F049CECB184D}" type="datetime2">
              <a:rPr lang="en-US" smtClean="0"/>
              <a:t>Thursday, May 16, 2024</a:t>
            </a:fld>
            <a:endParaRPr lang="en-US"/>
          </a:p>
        </p:txBody>
      </p:sp>
      <p:sp>
        <p:nvSpPr>
          <p:cNvPr id="5" name="Footer Placeholder 4">
            <a:extLst>
              <a:ext uri="{FF2B5EF4-FFF2-40B4-BE49-F238E27FC236}">
                <a16:creationId xmlns:a16="http://schemas.microsoft.com/office/drawing/2014/main" id="{491BF451-928F-4E55-8A76-111D0E21121F}"/>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B5EC161-BA80-4E93-AEB1-B61E38C098BB}"/>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941143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44E3E-5EFE-4FCB-86A2-5E20CC6525EC}"/>
              </a:ext>
            </a:extLst>
          </p:cNvPr>
          <p:cNvSpPr>
            <a:spLocks noGrp="1"/>
          </p:cNvSpPr>
          <p:nvPr>
            <p:ph type="title" orient="vert"/>
          </p:nvPr>
        </p:nvSpPr>
        <p:spPr>
          <a:xfrm>
            <a:off x="10232136" y="448056"/>
            <a:ext cx="1581912" cy="550468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95005E-2E0C-4200-BF29-1135A35EE9B9}"/>
              </a:ext>
            </a:extLst>
          </p:cNvPr>
          <p:cNvSpPr>
            <a:spLocks noGrp="1"/>
          </p:cNvSpPr>
          <p:nvPr>
            <p:ph type="body" orient="vert" idx="1"/>
          </p:nvPr>
        </p:nvSpPr>
        <p:spPr>
          <a:xfrm>
            <a:off x="438912" y="438912"/>
            <a:ext cx="9436608" cy="55046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12BBBED-3B21-4271-BC0F-BBA258B59D48}"/>
              </a:ext>
            </a:extLst>
          </p:cNvPr>
          <p:cNvSpPr>
            <a:spLocks noGrp="1"/>
          </p:cNvSpPr>
          <p:nvPr>
            <p:ph type="dt" sz="half" idx="10"/>
          </p:nvPr>
        </p:nvSpPr>
        <p:spPr>
          <a:xfrm>
            <a:off x="438912" y="6153912"/>
            <a:ext cx="3456432" cy="502920"/>
          </a:xfrm>
          <a:prstGeom prst="rect">
            <a:avLst/>
          </a:prstGeom>
        </p:spPr>
        <p:txBody>
          <a:bodyPr/>
          <a:lstStyle/>
          <a:p>
            <a:fld id="{8F397F40-C8F7-4897-A6B8-241042F913A9}" type="datetime2">
              <a:rPr lang="en-US" smtClean="0"/>
              <a:t>Thursday, May 16, 2024</a:t>
            </a:fld>
            <a:endParaRPr lang="en-US"/>
          </a:p>
        </p:txBody>
      </p:sp>
      <p:sp>
        <p:nvSpPr>
          <p:cNvPr id="5" name="Footer Placeholder 4">
            <a:extLst>
              <a:ext uri="{FF2B5EF4-FFF2-40B4-BE49-F238E27FC236}">
                <a16:creationId xmlns:a16="http://schemas.microsoft.com/office/drawing/2014/main" id="{2D89CED5-56F3-4943-8143-918F7A860CD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9C87180-7248-4741-8E3B-9AAFB414DD95}"/>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713316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B7685-BDD9-488F-B082-33592E0F1364}"/>
              </a:ext>
            </a:extLst>
          </p:cNvPr>
          <p:cNvSpPr>
            <a:spLocks noGrp="1"/>
          </p:cNvSpPr>
          <p:nvPr>
            <p:ph type="title"/>
          </p:nvPr>
        </p:nvSpPr>
        <p:spPr/>
        <p:txBody>
          <a:bodyPr wrap="square"/>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E9CB5FF-7FB5-4B8A-BF1C-48765D40B4C0}"/>
              </a:ext>
            </a:extLst>
          </p:cNvPr>
          <p:cNvSpPr>
            <a:spLocks noGrp="1"/>
          </p:cNvSpPr>
          <p:nvPr>
            <p:ph idx="1"/>
          </p:nvPr>
        </p:nvSpPr>
        <p:spPr>
          <a:xfrm>
            <a:off x="448056" y="1735200"/>
            <a:ext cx="11293200" cy="3783013"/>
          </a:xfrm>
        </p:spPr>
        <p:txBody>
          <a:bodyPr wrap="square"/>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a:extLst>
              <a:ext uri="{FF2B5EF4-FFF2-40B4-BE49-F238E27FC236}">
                <a16:creationId xmlns:a16="http://schemas.microsoft.com/office/drawing/2014/main" id="{BDA03860-F8F0-4186-B5D0-72C935B2C2A9}"/>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8" name="Slide Number Placeholder 5">
            <a:extLst>
              <a:ext uri="{FF2B5EF4-FFF2-40B4-BE49-F238E27FC236}">
                <a16:creationId xmlns:a16="http://schemas.microsoft.com/office/drawing/2014/main" id="{60B9D802-9E36-42DA-B6CA-6C937CBE8A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9" name="Date Placeholder 3">
            <a:extLst>
              <a:ext uri="{FF2B5EF4-FFF2-40B4-BE49-F238E27FC236}">
                <a16:creationId xmlns:a16="http://schemas.microsoft.com/office/drawing/2014/main" id="{C227B5A7-BF66-4C50-9DAD-A24070310B83}"/>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Thursday, May 16, 2024</a:t>
            </a:fld>
            <a:endParaRPr lang="en-US" dirty="0"/>
          </a:p>
        </p:txBody>
      </p:sp>
    </p:spTree>
    <p:extLst>
      <p:ext uri="{BB962C8B-B14F-4D97-AF65-F5344CB8AC3E}">
        <p14:creationId xmlns:p14="http://schemas.microsoft.com/office/powerpoint/2010/main" val="3772960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E2B8D-DB20-44D1-84BC-F76685913380}"/>
              </a:ext>
            </a:extLst>
          </p:cNvPr>
          <p:cNvSpPr>
            <a:spLocks noGrp="1"/>
          </p:cNvSpPr>
          <p:nvPr>
            <p:ph type="title"/>
          </p:nvPr>
        </p:nvSpPr>
        <p:spPr>
          <a:xfrm>
            <a:off x="448056" y="448056"/>
            <a:ext cx="11311128" cy="3401568"/>
          </a:xfrm>
        </p:spPr>
        <p:txBody>
          <a:bodyPr anchor="b">
            <a:normAutofit/>
          </a:bodyPr>
          <a:lstStyle>
            <a:lvl1pPr>
              <a:defRPr sz="6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594C298-618E-4642-8F2B-8DD253ED5C06}"/>
              </a:ext>
            </a:extLst>
          </p:cNvPr>
          <p:cNvSpPr>
            <a:spLocks noGrp="1"/>
          </p:cNvSpPr>
          <p:nvPr>
            <p:ph type="body" idx="1"/>
          </p:nvPr>
        </p:nvSpPr>
        <p:spPr>
          <a:xfrm>
            <a:off x="448056" y="4471416"/>
            <a:ext cx="11292840" cy="1481328"/>
          </a:xfrm>
        </p:spPr>
        <p:txBody>
          <a:bodyPr/>
          <a:lstStyle>
            <a:lvl1pPr marL="0" indent="0">
              <a:lnSpc>
                <a:spcPct val="120000"/>
              </a:lnSpc>
              <a:buNone/>
              <a:defRPr sz="2400">
                <a:solidFill>
                  <a:schemeClr val="tx2">
                    <a:alpha val="5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2B3ECD5-2EEA-457B-9C93-36F8AF368EC7}"/>
              </a:ext>
            </a:extLst>
          </p:cNvPr>
          <p:cNvSpPr>
            <a:spLocks noGrp="1"/>
          </p:cNvSpPr>
          <p:nvPr>
            <p:ph type="dt" sz="half" idx="10"/>
          </p:nvPr>
        </p:nvSpPr>
        <p:spPr>
          <a:xfrm>
            <a:off x="438912" y="6153912"/>
            <a:ext cx="3456432" cy="502920"/>
          </a:xfrm>
          <a:prstGeom prst="rect">
            <a:avLst/>
          </a:prstGeom>
        </p:spPr>
        <p:txBody>
          <a:bodyPr/>
          <a:lstStyle/>
          <a:p>
            <a:fld id="{10EDCA73-0A86-4195-A787-75037827079D}" type="datetime2">
              <a:rPr lang="en-US" smtClean="0"/>
              <a:t>Thursday, May 16, 2024</a:t>
            </a:fld>
            <a:endParaRPr lang="en-US"/>
          </a:p>
        </p:txBody>
      </p:sp>
      <p:sp>
        <p:nvSpPr>
          <p:cNvPr id="5" name="Footer Placeholder 4">
            <a:extLst>
              <a:ext uri="{FF2B5EF4-FFF2-40B4-BE49-F238E27FC236}">
                <a16:creationId xmlns:a16="http://schemas.microsoft.com/office/drawing/2014/main" id="{D79A15D4-F172-4025-9290-C8F5D419720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3926CD73-9984-4E1D-BD74-37115C1F4C57}"/>
              </a:ext>
            </a:extLst>
          </p:cNvPr>
          <p:cNvSpPr>
            <a:spLocks noGrp="1"/>
          </p:cNvSpPr>
          <p:nvPr>
            <p:ph type="sldNum" sz="quarter" idx="12"/>
          </p:nvPr>
        </p:nvSpPr>
        <p:spPr/>
        <p:txBody>
          <a:bodyPr rIns="219456"/>
          <a:lstStyle/>
          <a:p>
            <a:fld id="{0D309695-DEC3-40DA-9DF5-330280C9D0E8}" type="slidenum">
              <a:rPr lang="en-US" smtClean="0"/>
              <a:t>‹#›</a:t>
            </a:fld>
            <a:endParaRPr lang="en-US"/>
          </a:p>
        </p:txBody>
      </p:sp>
      <p:cxnSp>
        <p:nvCxnSpPr>
          <p:cNvPr id="8" name="Straight Connector 7">
            <a:extLst>
              <a:ext uri="{FF2B5EF4-FFF2-40B4-BE49-F238E27FC236}">
                <a16:creationId xmlns:a16="http://schemas.microsoft.com/office/drawing/2014/main" id="{E99FAD47-5E44-4EE5-A422-A77593F8F3A3}"/>
              </a:ext>
            </a:extLst>
          </p:cNvPr>
          <p:cNvCxnSpPr>
            <a:cxnSpLocks/>
          </p:cNvCxnSpPr>
          <p:nvPr/>
        </p:nvCxnSpPr>
        <p:spPr>
          <a:xfrm>
            <a:off x="449400" y="4122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932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74E41-AB27-418C-AA9E-8F863DDE362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8B9E10A-E18D-4122-A71B-0A22F695E076}"/>
              </a:ext>
            </a:extLst>
          </p:cNvPr>
          <p:cNvSpPr>
            <a:spLocks noGrp="1"/>
          </p:cNvSpPr>
          <p:nvPr>
            <p:ph sz="half" idx="1"/>
          </p:nvPr>
        </p:nvSpPr>
        <p:spPr>
          <a:xfrm>
            <a:off x="448056" y="1735200"/>
            <a:ext cx="5431536" cy="4214750"/>
          </a:xfrm>
        </p:spPr>
        <p:txBody>
          <a:bodyPr/>
          <a:lstStyle>
            <a:lvl1pPr marL="450000">
              <a:defRPr/>
            </a:lvl1pPr>
            <a:lvl2pPr marL="900000">
              <a:defRPr/>
            </a:lvl2pPr>
            <a:lvl3pPr marL="1350000">
              <a:defRPr/>
            </a:lvl3pPr>
            <a:lvl4pPr marL="1800000">
              <a:defRPr/>
            </a:lvl4pPr>
            <a:lvl5pPr marL="225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90CB980D-2720-431B-88C8-4D837023BBFF}"/>
              </a:ext>
            </a:extLst>
          </p:cNvPr>
          <p:cNvSpPr>
            <a:spLocks noGrp="1"/>
          </p:cNvSpPr>
          <p:nvPr>
            <p:ph sz="half" idx="2"/>
          </p:nvPr>
        </p:nvSpPr>
        <p:spPr>
          <a:xfrm>
            <a:off x="6309360" y="1735200"/>
            <a:ext cx="5431536" cy="4214750"/>
          </a:xfrm>
        </p:spPr>
        <p:txBody>
          <a:bodyPr/>
          <a:lstStyle>
            <a:lvl2pPr marL="900000">
              <a:defRPr/>
            </a:lvl2pPr>
            <a:lvl3pPr marL="1350000">
              <a:defRPr/>
            </a:lvl3pPr>
            <a:lvl4pPr marL="1800000">
              <a:defRPr/>
            </a:lvl4pPr>
            <a:lvl5pPr marL="2430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E8EB211-F6F7-4C53-B25F-F1EBF7A8BF4E}"/>
              </a:ext>
            </a:extLst>
          </p:cNvPr>
          <p:cNvSpPr>
            <a:spLocks noGrp="1"/>
          </p:cNvSpPr>
          <p:nvPr>
            <p:ph type="dt" sz="half" idx="10"/>
          </p:nvPr>
        </p:nvSpPr>
        <p:spPr>
          <a:xfrm>
            <a:off x="438912" y="6153912"/>
            <a:ext cx="3456432" cy="502920"/>
          </a:xfrm>
          <a:prstGeom prst="rect">
            <a:avLst/>
          </a:prstGeom>
        </p:spPr>
        <p:txBody>
          <a:bodyPr/>
          <a:lstStyle/>
          <a:p>
            <a:fld id="{83C75374-B296-498E-A935-80631EA9020D}" type="datetime2">
              <a:rPr lang="en-US" smtClean="0"/>
              <a:t>Thursday, May 16, 2024</a:t>
            </a:fld>
            <a:endParaRPr lang="en-US"/>
          </a:p>
        </p:txBody>
      </p:sp>
      <p:sp>
        <p:nvSpPr>
          <p:cNvPr id="6" name="Footer Placeholder 5">
            <a:extLst>
              <a:ext uri="{FF2B5EF4-FFF2-40B4-BE49-F238E27FC236}">
                <a16:creationId xmlns:a16="http://schemas.microsoft.com/office/drawing/2014/main" id="{D0AA830D-482E-415E-B855-D561B94BDC2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2D7FB2AC-9F49-4D35-8C5E-ECECC6B13134}"/>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38773057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25D59-DC0A-4295-8714-902B54B983AF}"/>
              </a:ext>
            </a:extLst>
          </p:cNvPr>
          <p:cNvSpPr>
            <a:spLocks noGrp="1"/>
          </p:cNvSpPr>
          <p:nvPr>
            <p:ph type="title"/>
          </p:nvPr>
        </p:nvSpPr>
        <p:spPr>
          <a:xfrm>
            <a:off x="448056" y="388800"/>
            <a:ext cx="11311128" cy="114120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67A33E2-E7AE-4E37-9DF1-69697E45D2A7}"/>
              </a:ext>
            </a:extLst>
          </p:cNvPr>
          <p:cNvSpPr>
            <a:spLocks noGrp="1"/>
          </p:cNvSpPr>
          <p:nvPr>
            <p:ph type="body" idx="1"/>
          </p:nvPr>
        </p:nvSpPr>
        <p:spPr>
          <a:xfrm>
            <a:off x="448056"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A2E79D5-E651-4B82-AFAA-DE6E16AC3EB8}"/>
              </a:ext>
            </a:extLst>
          </p:cNvPr>
          <p:cNvSpPr>
            <a:spLocks noGrp="1"/>
          </p:cNvSpPr>
          <p:nvPr>
            <p:ph sz="half" idx="2"/>
          </p:nvPr>
        </p:nvSpPr>
        <p:spPr>
          <a:xfrm>
            <a:off x="448056"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1A91196-F771-42C3-A726-A4ECF561FFF3}"/>
              </a:ext>
            </a:extLst>
          </p:cNvPr>
          <p:cNvSpPr>
            <a:spLocks noGrp="1"/>
          </p:cNvSpPr>
          <p:nvPr>
            <p:ph type="body" sz="quarter" idx="3"/>
          </p:nvPr>
        </p:nvSpPr>
        <p:spPr>
          <a:xfrm>
            <a:off x="6309360" y="1774952"/>
            <a:ext cx="5431536" cy="612648"/>
          </a:xfrm>
        </p:spPr>
        <p:txBody>
          <a:bodyPr anchor="t">
            <a:normAutofit/>
          </a:bodyPr>
          <a:lstStyle>
            <a:lvl1pPr marL="0" indent="0">
              <a:lnSpc>
                <a:spcPct val="100000"/>
              </a:lnSpc>
              <a:buNone/>
              <a:defRPr sz="2000" b="0" i="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76BA18-D373-4B5F-B812-5D5E4C2378E7}"/>
              </a:ext>
            </a:extLst>
          </p:cNvPr>
          <p:cNvSpPr>
            <a:spLocks noGrp="1"/>
          </p:cNvSpPr>
          <p:nvPr>
            <p:ph sz="quarter" idx="4"/>
          </p:nvPr>
        </p:nvSpPr>
        <p:spPr>
          <a:xfrm>
            <a:off x="6309360" y="2752344"/>
            <a:ext cx="5431536"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F395D0EB-9F99-4C95-ADA6-AC6B493CCA9D}"/>
              </a:ext>
            </a:extLst>
          </p:cNvPr>
          <p:cNvSpPr>
            <a:spLocks noGrp="1"/>
          </p:cNvSpPr>
          <p:nvPr>
            <p:ph type="dt" sz="half" idx="10"/>
          </p:nvPr>
        </p:nvSpPr>
        <p:spPr>
          <a:xfrm>
            <a:off x="438912" y="6153912"/>
            <a:ext cx="3456432" cy="502920"/>
          </a:xfrm>
          <a:prstGeom prst="rect">
            <a:avLst/>
          </a:prstGeom>
        </p:spPr>
        <p:txBody>
          <a:bodyPr/>
          <a:lstStyle/>
          <a:p>
            <a:fld id="{B098B728-214A-4ABC-8432-5B3A5A66A987}" type="datetime2">
              <a:rPr lang="en-US" smtClean="0"/>
              <a:t>Thursday, May 16, 2024</a:t>
            </a:fld>
            <a:endParaRPr lang="en-US" dirty="0"/>
          </a:p>
        </p:txBody>
      </p:sp>
      <p:sp>
        <p:nvSpPr>
          <p:cNvPr id="8" name="Footer Placeholder 7">
            <a:extLst>
              <a:ext uri="{FF2B5EF4-FFF2-40B4-BE49-F238E27FC236}">
                <a16:creationId xmlns:a16="http://schemas.microsoft.com/office/drawing/2014/main" id="{27EB69A9-1E48-4683-8873-D888C39E6EEE}"/>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F57E419C-3010-4562-BA4B-ECBC2DBE629E}"/>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372730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58066-A255-4886-A4B0-2AC829A768F3}"/>
              </a:ext>
            </a:extLst>
          </p:cNvPr>
          <p:cNvSpPr>
            <a:spLocks noGrp="1"/>
          </p:cNvSpPr>
          <p:nvPr>
            <p:ph type="title"/>
          </p:nvPr>
        </p:nvSpPr>
        <p:spPr>
          <a:xfrm>
            <a:off x="448056" y="388800"/>
            <a:ext cx="11311128" cy="5559552"/>
          </a:xfrm>
        </p:spPr>
        <p:txBody>
          <a:bodyPr wrap="square"/>
          <a:lstStyle/>
          <a:p>
            <a:r>
              <a:rPr lang="en-US"/>
              <a:t>Click to edit Master title style</a:t>
            </a:r>
            <a:endParaRPr lang="en-US" dirty="0"/>
          </a:p>
        </p:txBody>
      </p:sp>
      <p:sp>
        <p:nvSpPr>
          <p:cNvPr id="3" name="Date Placeholder 2">
            <a:extLst>
              <a:ext uri="{FF2B5EF4-FFF2-40B4-BE49-F238E27FC236}">
                <a16:creationId xmlns:a16="http://schemas.microsoft.com/office/drawing/2014/main" id="{2068D80A-6560-46E3-AF30-9CEC54EA747C}"/>
              </a:ext>
            </a:extLst>
          </p:cNvPr>
          <p:cNvSpPr>
            <a:spLocks noGrp="1"/>
          </p:cNvSpPr>
          <p:nvPr>
            <p:ph type="dt" sz="half" idx="10"/>
          </p:nvPr>
        </p:nvSpPr>
        <p:spPr>
          <a:xfrm>
            <a:off x="438912" y="6153912"/>
            <a:ext cx="3456432" cy="502920"/>
          </a:xfrm>
          <a:prstGeom prst="rect">
            <a:avLst/>
          </a:prstGeom>
        </p:spPr>
        <p:txBody>
          <a:bodyPr/>
          <a:lstStyle/>
          <a:p>
            <a:fld id="{015F02D0-6806-43AF-9888-2359BF40C204}" type="datetime2">
              <a:rPr lang="en-US" smtClean="0"/>
              <a:t>Thursday, May 16, 2024</a:t>
            </a:fld>
            <a:endParaRPr lang="en-US"/>
          </a:p>
        </p:txBody>
      </p:sp>
      <p:sp>
        <p:nvSpPr>
          <p:cNvPr id="4" name="Footer Placeholder 3">
            <a:extLst>
              <a:ext uri="{FF2B5EF4-FFF2-40B4-BE49-F238E27FC236}">
                <a16:creationId xmlns:a16="http://schemas.microsoft.com/office/drawing/2014/main" id="{4AB673C2-FB1E-46F5-8CFB-93B9DB807075}"/>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91E2120-410F-4382-81AB-37F161F72150}"/>
              </a:ext>
            </a:extLst>
          </p:cNvPr>
          <p:cNvSpPr>
            <a:spLocks noGrp="1"/>
          </p:cNvSpPr>
          <p:nvPr>
            <p:ph type="sldNum" sz="quarter" idx="12"/>
          </p:nvPr>
        </p:nvSpPr>
        <p:spPr/>
        <p:txBody>
          <a:bodyPr rIns="219456"/>
          <a:lstStyle/>
          <a:p>
            <a:fld id="{0D309695-DEC3-40DA-9DF5-330280C9D0E8}" type="slidenum">
              <a:rPr lang="en-US" smtClean="0"/>
              <a:t>‹#›</a:t>
            </a:fld>
            <a:endParaRPr lang="en-US"/>
          </a:p>
        </p:txBody>
      </p:sp>
    </p:spTree>
    <p:extLst>
      <p:ext uri="{BB962C8B-B14F-4D97-AF65-F5344CB8AC3E}">
        <p14:creationId xmlns:p14="http://schemas.microsoft.com/office/powerpoint/2010/main" val="2374099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802222-E41B-48E7-BF06-5C5509D621C0}"/>
              </a:ext>
            </a:extLst>
          </p:cNvPr>
          <p:cNvSpPr>
            <a:spLocks noGrp="1"/>
          </p:cNvSpPr>
          <p:nvPr>
            <p:ph type="dt" sz="half" idx="10"/>
          </p:nvPr>
        </p:nvSpPr>
        <p:spPr>
          <a:xfrm>
            <a:off x="438912" y="6153912"/>
            <a:ext cx="3456432" cy="502920"/>
          </a:xfrm>
          <a:prstGeom prst="rect">
            <a:avLst/>
          </a:prstGeom>
        </p:spPr>
        <p:txBody>
          <a:bodyPr/>
          <a:lstStyle/>
          <a:p>
            <a:fld id="{8EE14D2D-B1AF-4197-82D6-FC1F8BD05681}" type="datetime2">
              <a:rPr lang="en-US" smtClean="0"/>
              <a:t>Thursday, May 16, 2024</a:t>
            </a:fld>
            <a:endParaRPr lang="en-US"/>
          </a:p>
        </p:txBody>
      </p:sp>
      <p:sp>
        <p:nvSpPr>
          <p:cNvPr id="3" name="Footer Placeholder 2">
            <a:extLst>
              <a:ext uri="{FF2B5EF4-FFF2-40B4-BE49-F238E27FC236}">
                <a16:creationId xmlns:a16="http://schemas.microsoft.com/office/drawing/2014/main" id="{17A636E3-B721-46E8-882F-C123530F0FEF}"/>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C4FC1178-3E0E-449A-B799-009C04C069AF}"/>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3611689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23392-4FF4-4922-A14E-8AA23A9BDD7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04FB38E-5055-4C9B-9A3B-A7B3A4887944}"/>
              </a:ext>
            </a:extLst>
          </p:cNvPr>
          <p:cNvSpPr>
            <a:spLocks noGrp="1"/>
          </p:cNvSpPr>
          <p:nvPr>
            <p:ph idx="1"/>
          </p:nvPr>
        </p:nvSpPr>
        <p:spPr>
          <a:xfrm>
            <a:off x="4370832" y="393192"/>
            <a:ext cx="7379208" cy="5559552"/>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E2EC2DB-2ED3-408C-BFF2-F413C9D8F91E}"/>
              </a:ext>
            </a:extLst>
          </p:cNvPr>
          <p:cNvSpPr>
            <a:spLocks noGrp="1"/>
          </p:cNvSpPr>
          <p:nvPr>
            <p:ph type="body" sz="half" idx="2"/>
          </p:nvPr>
        </p:nvSpPr>
        <p:spPr>
          <a:xfrm>
            <a:off x="448056" y="1733550"/>
            <a:ext cx="3447288" cy="421919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374FDF-3000-4B2C-AC88-8CE34D680596}"/>
              </a:ext>
            </a:extLst>
          </p:cNvPr>
          <p:cNvSpPr>
            <a:spLocks noGrp="1"/>
          </p:cNvSpPr>
          <p:nvPr>
            <p:ph type="dt" sz="half" idx="10"/>
          </p:nvPr>
        </p:nvSpPr>
        <p:spPr>
          <a:xfrm>
            <a:off x="438912" y="6153912"/>
            <a:ext cx="3456432" cy="502920"/>
          </a:xfrm>
          <a:prstGeom prst="rect">
            <a:avLst/>
          </a:prstGeom>
        </p:spPr>
        <p:txBody>
          <a:bodyPr/>
          <a:lstStyle/>
          <a:p>
            <a:fld id="{98771CEB-9838-4245-91B8-EFBAFE2D8B44}" type="datetime2">
              <a:rPr lang="en-US" smtClean="0"/>
              <a:t>Thursday, May 16, 2024</a:t>
            </a:fld>
            <a:endParaRPr lang="en-US"/>
          </a:p>
        </p:txBody>
      </p:sp>
      <p:sp>
        <p:nvSpPr>
          <p:cNvPr id="6" name="Footer Placeholder 5">
            <a:extLst>
              <a:ext uri="{FF2B5EF4-FFF2-40B4-BE49-F238E27FC236}">
                <a16:creationId xmlns:a16="http://schemas.microsoft.com/office/drawing/2014/main" id="{0DA0B7F4-5B8C-49BD-9BDA-FCBD13E2422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3502BC00-0803-4A53-8657-91CE0DB80E54}"/>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1466501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C2A98-C272-40D9-B75A-77A3D58678E0}"/>
              </a:ext>
            </a:extLst>
          </p:cNvPr>
          <p:cNvSpPr>
            <a:spLocks noGrp="1"/>
          </p:cNvSpPr>
          <p:nvPr>
            <p:ph type="title"/>
          </p:nvPr>
        </p:nvSpPr>
        <p:spPr>
          <a:xfrm>
            <a:off x="448056" y="388800"/>
            <a:ext cx="3447288" cy="1069848"/>
          </a:xfrm>
        </p:spPr>
        <p:txBody>
          <a:bodyPr wrap="square"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AD50DAC-9AC3-4A9A-91B7-6C95E4362561}"/>
              </a:ext>
            </a:extLst>
          </p:cNvPr>
          <p:cNvSpPr>
            <a:spLocks noGrp="1"/>
          </p:cNvSpPr>
          <p:nvPr>
            <p:ph type="pic" idx="1"/>
          </p:nvPr>
        </p:nvSpPr>
        <p:spPr>
          <a:xfrm>
            <a:off x="4370832" y="441324"/>
            <a:ext cx="7373112" cy="55114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3721B04-C243-49A9-B5D3-483379290943}"/>
              </a:ext>
            </a:extLst>
          </p:cNvPr>
          <p:cNvSpPr>
            <a:spLocks noGrp="1"/>
          </p:cNvSpPr>
          <p:nvPr>
            <p:ph type="body" sz="half" idx="2"/>
          </p:nvPr>
        </p:nvSpPr>
        <p:spPr>
          <a:xfrm>
            <a:off x="448056" y="1735200"/>
            <a:ext cx="3447288" cy="421475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8E949C-DD35-44F6-B45A-35134D7E1299}"/>
              </a:ext>
            </a:extLst>
          </p:cNvPr>
          <p:cNvSpPr>
            <a:spLocks noGrp="1"/>
          </p:cNvSpPr>
          <p:nvPr>
            <p:ph type="dt" sz="half" idx="10"/>
          </p:nvPr>
        </p:nvSpPr>
        <p:spPr>
          <a:xfrm>
            <a:off x="438912" y="6153912"/>
            <a:ext cx="3456432" cy="502920"/>
          </a:xfrm>
          <a:prstGeom prst="rect">
            <a:avLst/>
          </a:prstGeom>
        </p:spPr>
        <p:txBody>
          <a:bodyPr/>
          <a:lstStyle/>
          <a:p>
            <a:fld id="{51D3F6BF-A585-41F8-88DF-7E5D069F892A}" type="datetime2">
              <a:rPr lang="en-US" smtClean="0"/>
              <a:t>Thursday, May 16, 2024</a:t>
            </a:fld>
            <a:endParaRPr lang="en-US"/>
          </a:p>
        </p:txBody>
      </p:sp>
      <p:sp>
        <p:nvSpPr>
          <p:cNvPr id="6" name="Footer Placeholder 5">
            <a:extLst>
              <a:ext uri="{FF2B5EF4-FFF2-40B4-BE49-F238E27FC236}">
                <a16:creationId xmlns:a16="http://schemas.microsoft.com/office/drawing/2014/main" id="{6BC70102-4B8E-4FEC-9BB7-97FDC1EABF86}"/>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086693AF-08A9-4388-A9B8-174D53955998}"/>
              </a:ext>
            </a:extLst>
          </p:cNvPr>
          <p:cNvSpPr>
            <a:spLocks noGrp="1"/>
          </p:cNvSpPr>
          <p:nvPr>
            <p:ph type="sldNum" sz="quarter" idx="12"/>
          </p:nvPr>
        </p:nvSpPr>
        <p:spPr/>
        <p:txBody>
          <a:bodyPr/>
          <a:lstStyle/>
          <a:p>
            <a:fld id="{0D309695-DEC3-40DA-9DF5-330280C9D0E8}" type="slidenum">
              <a:rPr lang="en-US" smtClean="0"/>
              <a:t>‹#›</a:t>
            </a:fld>
            <a:endParaRPr lang="en-US"/>
          </a:p>
        </p:txBody>
      </p:sp>
    </p:spTree>
    <p:extLst>
      <p:ext uri="{BB962C8B-B14F-4D97-AF65-F5344CB8AC3E}">
        <p14:creationId xmlns:p14="http://schemas.microsoft.com/office/powerpoint/2010/main" val="4049040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DDBCE8-F60C-4E3A-83C0-BDE8DD2DE1FD}"/>
              </a:ext>
            </a:extLst>
          </p:cNvPr>
          <p:cNvSpPr>
            <a:spLocks noGrp="1"/>
          </p:cNvSpPr>
          <p:nvPr>
            <p:ph type="title"/>
          </p:nvPr>
        </p:nvSpPr>
        <p:spPr>
          <a:xfrm>
            <a:off x="448056" y="388800"/>
            <a:ext cx="11301984" cy="1141200"/>
          </a:xfrm>
          <a:prstGeom prst="rect">
            <a:avLst/>
          </a:prstGeom>
        </p:spPr>
        <p:txBody>
          <a:bodyPr vert="horz" lIns="0" tIns="0" rIns="0" bIns="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BC57F-72F2-48BC-B1EE-1F2C6155D72E}"/>
              </a:ext>
            </a:extLst>
          </p:cNvPr>
          <p:cNvSpPr>
            <a:spLocks noGrp="1"/>
          </p:cNvSpPr>
          <p:nvPr>
            <p:ph type="body" idx="1"/>
          </p:nvPr>
        </p:nvSpPr>
        <p:spPr>
          <a:xfrm>
            <a:off x="448056" y="1733550"/>
            <a:ext cx="11293200" cy="3783013"/>
          </a:xfrm>
          <a:prstGeom prst="rect">
            <a:avLst/>
          </a:prstGeom>
        </p:spPr>
        <p:txBody>
          <a:bodyPr vert="horz" lIns="0" tIns="0" rIns="9144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930FBC45-A4BC-4EE5-82B1-8BC79122559A}"/>
              </a:ext>
            </a:extLst>
          </p:cNvPr>
          <p:cNvSpPr>
            <a:spLocks noGrp="1"/>
          </p:cNvSpPr>
          <p:nvPr>
            <p:ph type="ftr" sz="quarter" idx="3"/>
          </p:nvPr>
        </p:nvSpPr>
        <p:spPr>
          <a:xfrm>
            <a:off x="4370832" y="6153912"/>
            <a:ext cx="5397056" cy="502920"/>
          </a:xfrm>
          <a:prstGeom prst="rect">
            <a:avLst/>
          </a:prstGeom>
        </p:spPr>
        <p:txBody>
          <a:bodyPr vert="horz" lIns="0" tIns="0" rIns="91440" bIns="0" rtlCol="0" anchor="ctr"/>
          <a:lstStyle>
            <a:lvl1pPr algn="l">
              <a:defRPr sz="900" cap="all" spc="200" baseline="0">
                <a:solidFill>
                  <a:schemeClr val="tx2">
                    <a:alpha val="55000"/>
                  </a:schemeClr>
                </a:solidFill>
              </a:defRPr>
            </a:lvl1pPr>
          </a:lstStyle>
          <a:p>
            <a:r>
              <a:rPr lang="en-US" spc="200" dirty="0"/>
              <a:t>Sample Footer Text</a:t>
            </a:r>
          </a:p>
        </p:txBody>
      </p:sp>
      <p:sp>
        <p:nvSpPr>
          <p:cNvPr id="6" name="Slide Number Placeholder 5">
            <a:extLst>
              <a:ext uri="{FF2B5EF4-FFF2-40B4-BE49-F238E27FC236}">
                <a16:creationId xmlns:a16="http://schemas.microsoft.com/office/drawing/2014/main" id="{725E1300-1995-409E-B058-59180872B694}"/>
              </a:ext>
            </a:extLst>
          </p:cNvPr>
          <p:cNvSpPr>
            <a:spLocks noGrp="1"/>
          </p:cNvSpPr>
          <p:nvPr>
            <p:ph type="sldNum" sz="quarter" idx="4"/>
          </p:nvPr>
        </p:nvSpPr>
        <p:spPr>
          <a:xfrm>
            <a:off x="10238232" y="6153912"/>
            <a:ext cx="1510856" cy="502920"/>
          </a:xfrm>
          <a:prstGeom prst="rect">
            <a:avLst/>
          </a:prstGeom>
        </p:spPr>
        <p:txBody>
          <a:bodyPr vert="horz" lIns="0" tIns="0" rIns="0" bIns="0" rtlCol="0" anchor="ctr"/>
          <a:lstStyle>
            <a:lvl1pPr algn="r">
              <a:defRPr sz="900">
                <a:solidFill>
                  <a:schemeClr val="tx2">
                    <a:alpha val="55000"/>
                  </a:schemeClr>
                </a:solidFill>
              </a:defRPr>
            </a:lvl1pPr>
          </a:lstStyle>
          <a:p>
            <a:fld id="{0D309695-DEC3-40DA-9DF5-330280C9D0E8}" type="slidenum">
              <a:rPr lang="en-US" smtClean="0"/>
              <a:pPr/>
              <a:t>‹#›</a:t>
            </a:fld>
            <a:endParaRPr lang="en-US" dirty="0"/>
          </a:p>
        </p:txBody>
      </p:sp>
      <p:sp>
        <p:nvSpPr>
          <p:cNvPr id="10" name="Date Placeholder 3">
            <a:extLst>
              <a:ext uri="{FF2B5EF4-FFF2-40B4-BE49-F238E27FC236}">
                <a16:creationId xmlns:a16="http://schemas.microsoft.com/office/drawing/2014/main" id="{639030E9-7F3B-403F-96B2-7C2C627C30A0}"/>
              </a:ext>
            </a:extLst>
          </p:cNvPr>
          <p:cNvSpPr>
            <a:spLocks noGrp="1"/>
          </p:cNvSpPr>
          <p:nvPr>
            <p:ph type="dt" sz="half" idx="2"/>
          </p:nvPr>
        </p:nvSpPr>
        <p:spPr>
          <a:xfrm>
            <a:off x="442912" y="6152968"/>
            <a:ext cx="3457576" cy="502920"/>
          </a:xfrm>
          <a:prstGeom prst="rect">
            <a:avLst/>
          </a:prstGeom>
        </p:spPr>
        <p:txBody>
          <a:bodyPr wrap="square" lIns="0" tIns="0" rIns="0" bIns="0" anchor="ctr" anchorCtr="0">
            <a:normAutofit/>
          </a:bodyPr>
          <a:lstStyle>
            <a:lvl1pPr>
              <a:defRPr sz="900" cap="all" spc="200" baseline="0">
                <a:solidFill>
                  <a:schemeClr val="tx1">
                    <a:alpha val="55000"/>
                  </a:schemeClr>
                </a:solidFill>
              </a:defRPr>
            </a:lvl1pPr>
          </a:lstStyle>
          <a:p>
            <a:fld id="{8256C2ED-54A4-480D-B5C8-65C0D62359B9}" type="datetime2">
              <a:rPr lang="en-US" smtClean="0"/>
              <a:pPr/>
              <a:t>Thursday, May 16, 2024</a:t>
            </a:fld>
            <a:endParaRPr lang="en-US" dirty="0"/>
          </a:p>
        </p:txBody>
      </p:sp>
    </p:spTree>
    <p:extLst>
      <p:ext uri="{BB962C8B-B14F-4D97-AF65-F5344CB8AC3E}">
        <p14:creationId xmlns:p14="http://schemas.microsoft.com/office/powerpoint/2010/main" val="1732945647"/>
      </p:ext>
    </p:extLst>
  </p:cSld>
  <p:clrMap bg1="dk1" tx1="lt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hf sldNum="0" hdr="0" ftr="0" dt="0"/>
  <p:txStyles>
    <p:titleStyle>
      <a:lvl1pPr algn="l" defTabSz="914400" rtl="0" eaLnBrk="1" latinLnBrk="0" hangingPunct="1">
        <a:lnSpc>
          <a:spcPct val="90000"/>
        </a:lnSpc>
        <a:spcBef>
          <a:spcPct val="0"/>
        </a:spcBef>
        <a:buNone/>
        <a:defRPr sz="3200" i="1" kern="1200">
          <a:solidFill>
            <a:schemeClr val="tx2"/>
          </a:solidFill>
          <a:latin typeface="+mj-lt"/>
          <a:ea typeface="+mj-ea"/>
          <a:cs typeface="+mj-cs"/>
        </a:defRPr>
      </a:lvl1pPr>
    </p:titleStyle>
    <p:bodyStyle>
      <a:lvl1pPr marL="450000" indent="-448056" algn="l" defTabSz="914400" rtl="0" eaLnBrk="1" latinLnBrk="0" hangingPunct="1">
        <a:lnSpc>
          <a:spcPct val="140000"/>
        </a:lnSpc>
        <a:spcBef>
          <a:spcPts val="1000"/>
        </a:spcBef>
        <a:buFont typeface="Calibri Light" panose="020F0302020204030204" pitchFamily="34" charset="0"/>
        <a:buChar char="→"/>
        <a:defRPr sz="1800" kern="1200">
          <a:solidFill>
            <a:schemeClr val="tx2">
              <a:alpha val="55000"/>
            </a:schemeClr>
          </a:solidFill>
          <a:latin typeface="+mn-lt"/>
          <a:ea typeface="+mn-ea"/>
          <a:cs typeface="+mn-cs"/>
        </a:defRPr>
      </a:lvl1pPr>
      <a:lvl2pPr marL="9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2pPr>
      <a:lvl3pPr marL="13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3pPr>
      <a:lvl4pPr marL="180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4pPr>
      <a:lvl5pPr marL="2250000" indent="-448056" algn="l" defTabSz="914400" rtl="0" eaLnBrk="1" latinLnBrk="0" hangingPunct="1">
        <a:lnSpc>
          <a:spcPct val="140000"/>
        </a:lnSpc>
        <a:spcBef>
          <a:spcPts val="500"/>
        </a:spcBef>
        <a:buFont typeface="Calibri Light" panose="020F0302020204030204" pitchFamily="34" charset="0"/>
        <a:buChar char="→"/>
        <a:defRPr sz="1800" kern="1200">
          <a:solidFill>
            <a:schemeClr val="tx2">
              <a:alpha val="5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2E5B6AE-5EFE-45F0-A2AE-ED771CA3D7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close-up of a colorful light&#10;&#10;Description automatically generated">
            <a:extLst>
              <a:ext uri="{FF2B5EF4-FFF2-40B4-BE49-F238E27FC236}">
                <a16:creationId xmlns:a16="http://schemas.microsoft.com/office/drawing/2014/main" id="{CC1D2FF5-3607-4FB2-74BA-5E720C0540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FB6DB57-CA3A-27BE-CFE3-458A219810FF}"/>
              </a:ext>
            </a:extLst>
          </p:cNvPr>
          <p:cNvSpPr>
            <a:spLocks noGrp="1"/>
          </p:cNvSpPr>
          <p:nvPr>
            <p:ph type="ctrTitle"/>
          </p:nvPr>
        </p:nvSpPr>
        <p:spPr>
          <a:xfrm>
            <a:off x="448055" y="655200"/>
            <a:ext cx="7376733" cy="1969200"/>
          </a:xfrm>
        </p:spPr>
        <p:txBody>
          <a:bodyPr anchor="b">
            <a:normAutofit/>
          </a:bodyPr>
          <a:lstStyle/>
          <a:p>
            <a:r>
              <a:rPr lang="en-GB" dirty="0"/>
              <a:t>Project Proposal: Netflix</a:t>
            </a:r>
          </a:p>
        </p:txBody>
      </p:sp>
      <p:sp>
        <p:nvSpPr>
          <p:cNvPr id="3" name="Subtitle 2">
            <a:extLst>
              <a:ext uri="{FF2B5EF4-FFF2-40B4-BE49-F238E27FC236}">
                <a16:creationId xmlns:a16="http://schemas.microsoft.com/office/drawing/2014/main" id="{67355A5C-ED0A-7DC0-72FE-1EEB75081C35}"/>
              </a:ext>
            </a:extLst>
          </p:cNvPr>
          <p:cNvSpPr>
            <a:spLocks noGrp="1"/>
          </p:cNvSpPr>
          <p:nvPr>
            <p:ph type="subTitle" idx="1"/>
          </p:nvPr>
        </p:nvSpPr>
        <p:spPr>
          <a:xfrm>
            <a:off x="448055" y="2624400"/>
            <a:ext cx="7376733" cy="3325550"/>
          </a:xfrm>
        </p:spPr>
        <p:txBody>
          <a:bodyPr>
            <a:normAutofit/>
          </a:bodyPr>
          <a:lstStyle/>
          <a:p>
            <a:r>
              <a:rPr lang="fr-FR" dirty="0"/>
              <a:t>Team Bytes Buster:</a:t>
            </a:r>
          </a:p>
          <a:p>
            <a:r>
              <a:rPr lang="fr-FR" dirty="0" err="1"/>
              <a:t>Landraud</a:t>
            </a:r>
            <a:r>
              <a:rPr lang="fr-FR" dirty="0"/>
              <a:t> Robin </a:t>
            </a:r>
            <a:r>
              <a:rPr lang="en-US" dirty="0"/>
              <a:t>12235243</a:t>
            </a:r>
            <a:endParaRPr lang="fr-FR" dirty="0"/>
          </a:p>
          <a:p>
            <a:r>
              <a:rPr lang="fr-FR" dirty="0"/>
              <a:t>Lavigne Nicolas </a:t>
            </a:r>
            <a:r>
              <a:rPr lang="en-US" dirty="0"/>
              <a:t>12235239</a:t>
            </a:r>
          </a:p>
          <a:p>
            <a:r>
              <a:rPr lang="en-US" dirty="0" err="1"/>
              <a:t>Akbarjon</a:t>
            </a:r>
            <a:r>
              <a:rPr lang="en-US" dirty="0"/>
              <a:t> </a:t>
            </a:r>
            <a:r>
              <a:rPr lang="en-US" dirty="0" err="1"/>
              <a:t>Matrasulov</a:t>
            </a:r>
            <a:r>
              <a:rPr lang="en-US" dirty="0"/>
              <a:t> 12204550 </a:t>
            </a:r>
          </a:p>
          <a:p>
            <a:r>
              <a:rPr lang="en-US" dirty="0" err="1"/>
              <a:t>Muminjon</a:t>
            </a:r>
            <a:r>
              <a:rPr lang="en-US" dirty="0"/>
              <a:t>  </a:t>
            </a:r>
            <a:r>
              <a:rPr lang="en-US" dirty="0" err="1"/>
              <a:t>Mukhammadov</a:t>
            </a:r>
            <a:r>
              <a:rPr lang="en-US" dirty="0"/>
              <a:t> 12214678 </a:t>
            </a:r>
          </a:p>
          <a:p>
            <a:endParaRPr lang="fr-FR" dirty="0"/>
          </a:p>
        </p:txBody>
      </p:sp>
      <p:cxnSp>
        <p:nvCxnSpPr>
          <p:cNvPr id="12" name="Straight Connector 11">
            <a:extLst>
              <a:ext uri="{FF2B5EF4-FFF2-40B4-BE49-F238E27FC236}">
                <a16:creationId xmlns:a16="http://schemas.microsoft.com/office/drawing/2014/main" id="{D255B435-D9F3-4A31-B89E-36741390DB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50000" y="450000"/>
            <a:ext cx="11293200"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59699141-8AEC-24E7-E54B-67FA7C95AA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56588" y="2377829"/>
            <a:ext cx="3492000" cy="2095200"/>
          </a:xfrm>
          <a:prstGeom prst="rect">
            <a:avLst/>
          </a:prstGeom>
        </p:spPr>
      </p:pic>
    </p:spTree>
    <p:extLst>
      <p:ext uri="{BB962C8B-B14F-4D97-AF65-F5344CB8AC3E}">
        <p14:creationId xmlns:p14="http://schemas.microsoft.com/office/powerpoint/2010/main" val="3039245417"/>
      </p:ext>
    </p:extLst>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olorful light&#10;&#10;Description automatically generated">
            <a:extLst>
              <a:ext uri="{FF2B5EF4-FFF2-40B4-BE49-F238E27FC236}">
                <a16:creationId xmlns:a16="http://schemas.microsoft.com/office/drawing/2014/main" id="{4B19928B-F2BB-45E4-CF6D-569971C877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E95F609B-6BA6-1C10-F008-40E6459DF4CB}"/>
              </a:ext>
            </a:extLst>
          </p:cNvPr>
          <p:cNvSpPr>
            <a:spLocks noGrp="1"/>
          </p:cNvSpPr>
          <p:nvPr>
            <p:ph type="title"/>
          </p:nvPr>
        </p:nvSpPr>
        <p:spPr/>
        <p:txBody>
          <a:bodyPr>
            <a:normAutofit/>
          </a:bodyPr>
          <a:lstStyle/>
          <a:p>
            <a:r>
              <a:rPr lang="en-GB" sz="6000" dirty="0"/>
              <a:t>Conclusion</a:t>
            </a:r>
          </a:p>
        </p:txBody>
      </p:sp>
      <p:sp>
        <p:nvSpPr>
          <p:cNvPr id="3" name="Content Placeholder 2">
            <a:extLst>
              <a:ext uri="{FF2B5EF4-FFF2-40B4-BE49-F238E27FC236}">
                <a16:creationId xmlns:a16="http://schemas.microsoft.com/office/drawing/2014/main" id="{8F50CDBF-67C7-A34D-D1F1-B3157CDC0115}"/>
              </a:ext>
            </a:extLst>
          </p:cNvPr>
          <p:cNvSpPr>
            <a:spLocks noGrp="1"/>
          </p:cNvSpPr>
          <p:nvPr>
            <p:ph idx="1"/>
          </p:nvPr>
        </p:nvSpPr>
        <p:spPr/>
        <p:txBody>
          <a:bodyPr>
            <a:normAutofit fontScale="92500" lnSpcReduction="10000"/>
          </a:bodyPr>
          <a:lstStyle/>
          <a:p>
            <a:r>
              <a:rPr lang="en-US" dirty="0"/>
              <a:t>In conclusion, our proposed project focuses on leveraging big data analysis on Netflix datasets to glean valuable insights into user preferences and viewing trends. By selecting this dataset, we aim to comprehensively explore various aspects of Netflix content, including movie details such as directors, publication dates, durations, ratings, casts, and genres.</a:t>
            </a:r>
          </a:p>
          <a:p>
            <a:r>
              <a:rPr lang="en-US" dirty="0"/>
              <a:t>Key areas of investigation include the impact of content duration on audience engagement, optimal movie genres for different times of the day, and identifying the most popular movie types based on user ratings. By presenting our findings through comprehensive documentation and presentations, we aim to provide actionable insights for streaming platforms to enhance their content offerings and improve user satisfaction.</a:t>
            </a:r>
          </a:p>
          <a:p>
            <a:r>
              <a:rPr lang="en-US" dirty="0"/>
              <a:t>Overall, our project aims to uncover valuable insights that can inform strategic decision-making in the entertainment industry, ultimately enhancing the user experience and driving platform success.</a:t>
            </a:r>
          </a:p>
        </p:txBody>
      </p:sp>
    </p:spTree>
    <p:extLst>
      <p:ext uri="{BB962C8B-B14F-4D97-AF65-F5344CB8AC3E}">
        <p14:creationId xmlns:p14="http://schemas.microsoft.com/office/powerpoint/2010/main" val="4282239156"/>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1C424C8E-5497-DE38-1880-D058782A79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0EC600A8-25CD-AC39-11D6-4FF64E88D183}"/>
              </a:ext>
            </a:extLst>
          </p:cNvPr>
          <p:cNvSpPr>
            <a:spLocks noGrp="1"/>
          </p:cNvSpPr>
          <p:nvPr>
            <p:ph type="title"/>
          </p:nvPr>
        </p:nvSpPr>
        <p:spPr/>
        <p:txBody>
          <a:bodyPr>
            <a:normAutofit/>
          </a:bodyPr>
          <a:lstStyle/>
          <a:p>
            <a:r>
              <a:rPr lang="en-GB" sz="4000" dirty="0"/>
              <a:t>Summary</a:t>
            </a:r>
          </a:p>
        </p:txBody>
      </p:sp>
      <p:sp>
        <p:nvSpPr>
          <p:cNvPr id="3" name="Content Placeholder 2">
            <a:extLst>
              <a:ext uri="{FF2B5EF4-FFF2-40B4-BE49-F238E27FC236}">
                <a16:creationId xmlns:a16="http://schemas.microsoft.com/office/drawing/2014/main" id="{69FA16DD-5190-3462-E80D-559BD158B07E}"/>
              </a:ext>
            </a:extLst>
          </p:cNvPr>
          <p:cNvSpPr>
            <a:spLocks noGrp="1"/>
          </p:cNvSpPr>
          <p:nvPr>
            <p:ph idx="1"/>
          </p:nvPr>
        </p:nvSpPr>
        <p:spPr/>
        <p:txBody>
          <a:bodyPr>
            <a:normAutofit fontScale="92500" lnSpcReduction="10000"/>
          </a:bodyPr>
          <a:lstStyle/>
          <a:p>
            <a:r>
              <a:rPr lang="en-GB" sz="2800" dirty="0"/>
              <a:t>Why did we choose this dataset?</a:t>
            </a:r>
          </a:p>
          <a:p>
            <a:r>
              <a:rPr lang="en-GB" sz="2800" dirty="0"/>
              <a:t>How will we use It?</a:t>
            </a:r>
          </a:p>
          <a:p>
            <a:r>
              <a:rPr lang="en-GB" sz="2800" dirty="0"/>
              <a:t>Some insight</a:t>
            </a:r>
          </a:p>
          <a:p>
            <a:r>
              <a:rPr lang="en-GB" sz="2800" dirty="0"/>
              <a:t>User Survey</a:t>
            </a:r>
          </a:p>
          <a:p>
            <a:r>
              <a:rPr lang="en-GB" sz="2800" dirty="0"/>
              <a:t>Tools</a:t>
            </a:r>
          </a:p>
          <a:p>
            <a:r>
              <a:rPr lang="en-GB" sz="2800" dirty="0"/>
              <a:t>Plan</a:t>
            </a:r>
          </a:p>
        </p:txBody>
      </p:sp>
    </p:spTree>
    <p:extLst>
      <p:ext uri="{BB962C8B-B14F-4D97-AF65-F5344CB8AC3E}">
        <p14:creationId xmlns:p14="http://schemas.microsoft.com/office/powerpoint/2010/main" val="2260212569"/>
      </p:ext>
    </p:extLst>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826480B6-FEF0-BD7F-0586-EFD8320066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D04E92E4-7001-2C30-9769-AB6D9ED4B207}"/>
              </a:ext>
            </a:extLst>
          </p:cNvPr>
          <p:cNvSpPr>
            <a:spLocks noGrp="1"/>
          </p:cNvSpPr>
          <p:nvPr>
            <p:ph type="title"/>
          </p:nvPr>
        </p:nvSpPr>
        <p:spPr/>
        <p:txBody>
          <a:bodyPr/>
          <a:lstStyle/>
          <a:p>
            <a:r>
              <a:rPr lang="en-GB" dirty="0"/>
              <a:t>Why did we choose this dataset?</a:t>
            </a:r>
          </a:p>
        </p:txBody>
      </p:sp>
      <p:sp>
        <p:nvSpPr>
          <p:cNvPr id="3" name="Content Placeholder 2">
            <a:extLst>
              <a:ext uri="{FF2B5EF4-FFF2-40B4-BE49-F238E27FC236}">
                <a16:creationId xmlns:a16="http://schemas.microsoft.com/office/drawing/2014/main" id="{0896B5E6-7459-C6BC-0F24-EAA4D28F12D1}"/>
              </a:ext>
            </a:extLst>
          </p:cNvPr>
          <p:cNvSpPr>
            <a:spLocks noGrp="1"/>
          </p:cNvSpPr>
          <p:nvPr>
            <p:ph idx="1"/>
          </p:nvPr>
        </p:nvSpPr>
        <p:spPr>
          <a:xfrm>
            <a:off x="450744" y="1125600"/>
            <a:ext cx="11293200" cy="3783013"/>
          </a:xfrm>
        </p:spPr>
        <p:txBody>
          <a:bodyPr/>
          <a:lstStyle/>
          <a:p>
            <a:r>
              <a:rPr lang="en-GB" dirty="0"/>
              <a:t>List All Netflix Movie, with their director, date published, duration, rating, cast, type.</a:t>
            </a:r>
          </a:p>
        </p:txBody>
      </p:sp>
      <p:pic>
        <p:nvPicPr>
          <p:cNvPr id="1026" name="Picture 2">
            <a:extLst>
              <a:ext uri="{FF2B5EF4-FFF2-40B4-BE49-F238E27FC236}">
                <a16:creationId xmlns:a16="http://schemas.microsoft.com/office/drawing/2014/main" id="{E8718D62-A3BF-3244-090C-93C03928D8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404" y="2004957"/>
            <a:ext cx="11051192" cy="41413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3753687"/>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up of a colorful light&#10;&#10;Description automatically generated">
            <a:extLst>
              <a:ext uri="{FF2B5EF4-FFF2-40B4-BE49-F238E27FC236}">
                <a16:creationId xmlns:a16="http://schemas.microsoft.com/office/drawing/2014/main" id="{453C5E75-146C-9EE9-DA2C-A11D2AA689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EC000EB7-CD66-C940-9D5A-6BF9E6B3348C}"/>
              </a:ext>
            </a:extLst>
          </p:cNvPr>
          <p:cNvSpPr>
            <a:spLocks noGrp="1"/>
          </p:cNvSpPr>
          <p:nvPr>
            <p:ph type="title"/>
          </p:nvPr>
        </p:nvSpPr>
        <p:spPr/>
        <p:txBody>
          <a:bodyPr/>
          <a:lstStyle/>
          <a:p>
            <a:r>
              <a:rPr lang="en-GB" dirty="0"/>
              <a:t>How will we use It?</a:t>
            </a:r>
            <a:br>
              <a:rPr lang="en-GB" dirty="0"/>
            </a:br>
            <a:endParaRPr lang="fr-FR" dirty="0"/>
          </a:p>
        </p:txBody>
      </p:sp>
      <p:sp>
        <p:nvSpPr>
          <p:cNvPr id="3" name="Content Placeholder 2">
            <a:extLst>
              <a:ext uri="{FF2B5EF4-FFF2-40B4-BE49-F238E27FC236}">
                <a16:creationId xmlns:a16="http://schemas.microsoft.com/office/drawing/2014/main" id="{A74B9FDA-040A-9450-778C-E97C7D535309}"/>
              </a:ext>
            </a:extLst>
          </p:cNvPr>
          <p:cNvSpPr>
            <a:spLocks noGrp="1"/>
          </p:cNvSpPr>
          <p:nvPr>
            <p:ph idx="1"/>
          </p:nvPr>
        </p:nvSpPr>
        <p:spPr/>
        <p:txBody>
          <a:bodyPr/>
          <a:lstStyle/>
          <a:p>
            <a:r>
              <a:rPr lang="en-GB" dirty="0"/>
              <a:t>Want to show some routine and trend of Netflix user.</a:t>
            </a:r>
          </a:p>
          <a:p>
            <a:r>
              <a:rPr lang="en-GB" dirty="0"/>
              <a:t>Extract and sort data on movie rating, to understand what type of movie are like.</a:t>
            </a:r>
          </a:p>
          <a:p>
            <a:endParaRPr lang="fr-FR" dirty="0"/>
          </a:p>
        </p:txBody>
      </p:sp>
      <p:pic>
        <p:nvPicPr>
          <p:cNvPr id="5" name="Picture 4" descr="A screen shot of a movie&#10;&#10;Description automatically generated">
            <a:extLst>
              <a:ext uri="{FF2B5EF4-FFF2-40B4-BE49-F238E27FC236}">
                <a16:creationId xmlns:a16="http://schemas.microsoft.com/office/drawing/2014/main" id="{F0401A9F-4349-F5E6-38F5-6820BE7FEC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0751" y="2671320"/>
            <a:ext cx="7107810" cy="3998143"/>
          </a:xfrm>
          <a:prstGeom prst="rect">
            <a:avLst/>
          </a:prstGeom>
        </p:spPr>
      </p:pic>
    </p:spTree>
    <p:extLst>
      <p:ext uri="{BB962C8B-B14F-4D97-AF65-F5344CB8AC3E}">
        <p14:creationId xmlns:p14="http://schemas.microsoft.com/office/powerpoint/2010/main" val="2346166014"/>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descr="A close-up of a colorful light&#10;&#10;Description automatically generated">
            <a:extLst>
              <a:ext uri="{FF2B5EF4-FFF2-40B4-BE49-F238E27FC236}">
                <a16:creationId xmlns:a16="http://schemas.microsoft.com/office/drawing/2014/main" id="{CC1D2FF5-3607-4FB2-74BA-5E720C0540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13" name="Subtitle 12">
            <a:extLst>
              <a:ext uri="{FF2B5EF4-FFF2-40B4-BE49-F238E27FC236}">
                <a16:creationId xmlns:a16="http://schemas.microsoft.com/office/drawing/2014/main" id="{211AC2A2-D68D-A0A6-3533-51AF7DCD044A}"/>
              </a:ext>
            </a:extLst>
          </p:cNvPr>
          <p:cNvSpPr>
            <a:spLocks noGrp="1"/>
          </p:cNvSpPr>
          <p:nvPr>
            <p:ph type="subTitle" idx="1"/>
          </p:nvPr>
        </p:nvSpPr>
        <p:spPr>
          <a:xfrm>
            <a:off x="448056" y="1418492"/>
            <a:ext cx="11292840" cy="4534252"/>
          </a:xfrm>
        </p:spPr>
        <p:txBody>
          <a:bodyPr/>
          <a:lstStyle/>
          <a:p>
            <a:pPr marL="342900" indent="-342900">
              <a:buFontTx/>
              <a:buChar char="-"/>
            </a:pPr>
            <a:r>
              <a:rPr lang="en-GB" dirty="0"/>
              <a:t>Impact of the duration of content on audience. For example, we can help to determine what type of movie streaming platform should provide.</a:t>
            </a:r>
          </a:p>
          <a:p>
            <a:pPr marL="342900" indent="-342900">
              <a:buFontTx/>
              <a:buChar char="-"/>
            </a:pPr>
            <a:r>
              <a:rPr lang="en-GB" dirty="0"/>
              <a:t>What type of movie they should showcase based on the moment of the day (horror Friday night, etc..).</a:t>
            </a:r>
          </a:p>
          <a:p>
            <a:pPr marL="342900" indent="-342900">
              <a:buFontTx/>
              <a:buChar char="-"/>
            </a:pPr>
            <a:r>
              <a:rPr lang="en-GB" dirty="0"/>
              <a:t>More simply, what kind of movie customer enjoy the most based on rating.</a:t>
            </a:r>
          </a:p>
          <a:p>
            <a:pPr marL="342900" indent="-342900">
              <a:buFontTx/>
              <a:buChar char="-"/>
            </a:pPr>
            <a:endParaRPr lang="en-GB" dirty="0"/>
          </a:p>
        </p:txBody>
      </p:sp>
      <p:sp>
        <p:nvSpPr>
          <p:cNvPr id="14" name="Title 1">
            <a:extLst>
              <a:ext uri="{FF2B5EF4-FFF2-40B4-BE49-F238E27FC236}">
                <a16:creationId xmlns:a16="http://schemas.microsoft.com/office/drawing/2014/main" id="{72D8E578-5079-C8E1-D73C-9CD2FAC04F10}"/>
              </a:ext>
            </a:extLst>
          </p:cNvPr>
          <p:cNvSpPr txBox="1">
            <a:spLocks/>
          </p:cNvSpPr>
          <p:nvPr/>
        </p:nvSpPr>
        <p:spPr>
          <a:xfrm>
            <a:off x="448056" y="277292"/>
            <a:ext cx="11301984" cy="480697"/>
          </a:xfrm>
          <a:prstGeom prst="rect">
            <a:avLst/>
          </a:prstGeom>
        </p:spPr>
        <p:txBody>
          <a:bodyPr vert="horz" lIns="0" tIns="0" rIns="0" bIns="0" rtlCol="0" anchor="b">
            <a:normAutofit/>
          </a:bodyPr>
          <a:lstStyle>
            <a:lvl1pPr algn="l" defTabSz="914400" rtl="0" eaLnBrk="1" latinLnBrk="0" hangingPunct="1">
              <a:lnSpc>
                <a:spcPct val="90000"/>
              </a:lnSpc>
              <a:spcBef>
                <a:spcPct val="0"/>
              </a:spcBef>
              <a:buNone/>
              <a:defRPr sz="6400" i="1" kern="1200">
                <a:solidFill>
                  <a:schemeClr val="tx2"/>
                </a:solidFill>
                <a:latin typeface="+mj-lt"/>
                <a:ea typeface="+mj-ea"/>
                <a:cs typeface="+mj-cs"/>
              </a:defRPr>
            </a:lvl1pPr>
          </a:lstStyle>
          <a:p>
            <a:r>
              <a:rPr lang="en-GB" sz="3200" dirty="0"/>
              <a:t>Some insight</a:t>
            </a:r>
            <a:endParaRPr lang="fr-FR" sz="3200" dirty="0"/>
          </a:p>
        </p:txBody>
      </p:sp>
    </p:spTree>
    <p:extLst>
      <p:ext uri="{BB962C8B-B14F-4D97-AF65-F5344CB8AC3E}">
        <p14:creationId xmlns:p14="http://schemas.microsoft.com/office/powerpoint/2010/main" val="3929281016"/>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olorful light&#10;&#10;Description automatically generated">
            <a:extLst>
              <a:ext uri="{FF2B5EF4-FFF2-40B4-BE49-F238E27FC236}">
                <a16:creationId xmlns:a16="http://schemas.microsoft.com/office/drawing/2014/main" id="{0BA903C9-45D7-6C54-BB67-F209A90C3B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6F41C646-3C74-E305-B9EA-828E37A2D127}"/>
              </a:ext>
            </a:extLst>
          </p:cNvPr>
          <p:cNvSpPr>
            <a:spLocks noGrp="1"/>
          </p:cNvSpPr>
          <p:nvPr>
            <p:ph type="title"/>
          </p:nvPr>
        </p:nvSpPr>
        <p:spPr/>
        <p:txBody>
          <a:bodyPr/>
          <a:lstStyle/>
          <a:p>
            <a:r>
              <a:rPr lang="fr-FR" dirty="0"/>
              <a:t>User Survey</a:t>
            </a:r>
          </a:p>
        </p:txBody>
      </p:sp>
      <p:sp>
        <p:nvSpPr>
          <p:cNvPr id="3" name="Content Placeholder 2">
            <a:extLst>
              <a:ext uri="{FF2B5EF4-FFF2-40B4-BE49-F238E27FC236}">
                <a16:creationId xmlns:a16="http://schemas.microsoft.com/office/drawing/2014/main" id="{8664E81E-F6B1-432D-8C78-BC4B7C23D045}"/>
              </a:ext>
            </a:extLst>
          </p:cNvPr>
          <p:cNvSpPr>
            <a:spLocks noGrp="1"/>
          </p:cNvSpPr>
          <p:nvPr>
            <p:ph idx="1"/>
          </p:nvPr>
        </p:nvSpPr>
        <p:spPr>
          <a:xfrm>
            <a:off x="448056" y="1735200"/>
            <a:ext cx="11293200" cy="4882416"/>
          </a:xfrm>
        </p:spPr>
        <p:txBody>
          <a:bodyPr>
            <a:normAutofit fontScale="62500" lnSpcReduction="20000"/>
          </a:bodyPr>
          <a:lstStyle/>
          <a:p>
            <a:pPr rtl="0">
              <a:spcBef>
                <a:spcPts val="0"/>
              </a:spcBef>
              <a:spcAft>
                <a:spcPts val="0"/>
              </a:spcAft>
            </a:pPr>
            <a:r>
              <a:rPr lang="en-US" sz="1800" b="1" i="0" u="none" strike="noStrike" dirty="0">
                <a:solidFill>
                  <a:schemeClr val="tx1"/>
                </a:solidFill>
                <a:effectLst/>
                <a:latin typeface="Arial" panose="020B0604020202020204" pitchFamily="34" charset="0"/>
              </a:rPr>
              <a:t>1. How often do you use the platform to watch movies?</a:t>
            </a:r>
            <a:endParaRPr lang="en-US" dirty="0">
              <a:solidFill>
                <a:schemeClr val="tx1"/>
              </a:solidFill>
              <a:effectLst/>
            </a:endParaRPr>
          </a:p>
          <a:p>
            <a:pPr rtl="0">
              <a:spcBef>
                <a:spcPts val="0"/>
              </a:spcBef>
              <a:spcAft>
                <a:spcPts val="0"/>
              </a:spcAft>
            </a:pPr>
            <a:r>
              <a:rPr lang="en-US" sz="1800" b="1" i="0" u="none" strike="noStrike" dirty="0">
                <a:solidFill>
                  <a:schemeClr val="tx1"/>
                </a:solidFill>
                <a:effectLst/>
                <a:latin typeface="Arial" panose="020B0604020202020204" pitchFamily="34" charset="0"/>
              </a:rPr>
              <a:t>2. What time of day do you usually watch movies on the platform?</a:t>
            </a:r>
            <a:endParaRPr lang="en-US" dirty="0">
              <a:solidFill>
                <a:schemeClr val="tx1"/>
              </a:solidFill>
              <a:effectLst/>
            </a:endParaRPr>
          </a:p>
          <a:p>
            <a:pPr rtl="0">
              <a:spcBef>
                <a:spcPts val="0"/>
              </a:spcBef>
              <a:spcAft>
                <a:spcPts val="0"/>
              </a:spcAft>
            </a:pPr>
            <a:r>
              <a:rPr lang="en-US" sz="1800" b="1" i="0" u="none" strike="noStrike" dirty="0">
                <a:solidFill>
                  <a:schemeClr val="tx1"/>
                </a:solidFill>
                <a:effectLst/>
                <a:latin typeface="Arial" panose="020B0604020202020204" pitchFamily="34" charset="0"/>
              </a:rPr>
              <a:t>3. How many movies do you typically watch in a week on the platform?</a:t>
            </a:r>
            <a:endParaRPr lang="en-US" dirty="0">
              <a:solidFill>
                <a:schemeClr val="tx1"/>
              </a:solidFill>
              <a:effectLst/>
            </a:endParaRPr>
          </a:p>
          <a:p>
            <a:pPr rtl="0">
              <a:spcBef>
                <a:spcPts val="0"/>
              </a:spcBef>
              <a:spcAft>
                <a:spcPts val="0"/>
              </a:spcAft>
            </a:pPr>
            <a:r>
              <a:rPr lang="en-US" sz="1800" b="1" i="0" u="none" strike="noStrike" dirty="0">
                <a:solidFill>
                  <a:schemeClr val="tx1"/>
                </a:solidFill>
                <a:effectLst/>
                <a:latin typeface="Arial" panose="020B0604020202020204" pitchFamily="34" charset="0"/>
              </a:rPr>
              <a:t>4. Do you prefer watching movies alone or with friends/family on the platform?</a:t>
            </a:r>
            <a:endParaRPr lang="en-US" dirty="0">
              <a:solidFill>
                <a:schemeClr val="tx1"/>
              </a:solidFill>
              <a:effectLst/>
            </a:endParaRPr>
          </a:p>
          <a:p>
            <a:pPr rtl="0">
              <a:spcBef>
                <a:spcPts val="0"/>
              </a:spcBef>
              <a:spcAft>
                <a:spcPts val="0"/>
              </a:spcAft>
            </a:pPr>
            <a:r>
              <a:rPr lang="en-US" sz="1800" b="1" i="0" u="none" strike="noStrike" dirty="0">
                <a:solidFill>
                  <a:schemeClr val="tx1"/>
                </a:solidFill>
                <a:effectLst/>
                <a:latin typeface="Arial" panose="020B0604020202020204" pitchFamily="34" charset="0"/>
              </a:rPr>
              <a:t>5. Which genres of movies do you prefer to watch on the platform? (Select all that apply)</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Action</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Comedy</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Drama</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Horror</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Science Fiction</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Romance</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Documentary</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Other (please specify)</a:t>
            </a:r>
            <a:endParaRPr lang="en-US" dirty="0">
              <a:solidFill>
                <a:schemeClr val="tx1"/>
              </a:solidFill>
              <a:effectLst/>
            </a:endParaRPr>
          </a:p>
          <a:p>
            <a:pPr rtl="0">
              <a:spcBef>
                <a:spcPts val="0"/>
              </a:spcBef>
              <a:spcAft>
                <a:spcPts val="0"/>
              </a:spcAft>
            </a:pPr>
            <a:r>
              <a:rPr lang="en-US" sz="1800" b="1" i="0" u="none" strike="noStrike" dirty="0">
                <a:solidFill>
                  <a:schemeClr val="tx1"/>
                </a:solidFill>
                <a:effectLst/>
                <a:latin typeface="Arial" panose="020B0604020202020204" pitchFamily="34" charset="0"/>
              </a:rPr>
              <a:t>6. What are your favorites movies titles?</a:t>
            </a:r>
            <a:endParaRPr lang="en-US" dirty="0">
              <a:solidFill>
                <a:schemeClr val="tx1"/>
              </a:solidFill>
              <a:effectLst/>
            </a:endParaRPr>
          </a:p>
          <a:p>
            <a:pPr rtl="0">
              <a:spcBef>
                <a:spcPts val="0"/>
              </a:spcBef>
              <a:spcAft>
                <a:spcPts val="0"/>
              </a:spcAft>
            </a:pPr>
            <a:r>
              <a:rPr lang="en-US" sz="1800" b="1" i="0" u="none" strike="noStrike" dirty="0">
                <a:solidFill>
                  <a:schemeClr val="tx1"/>
                </a:solidFill>
                <a:effectLst/>
                <a:latin typeface="Arial" panose="020B0604020202020204" pitchFamily="34" charset="0"/>
              </a:rPr>
              <a:t>7. How do you usually choose which movie to watch on the platform?</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Recommendations from the platform</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Personal recommendations from friends/family</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Popular or trending movies</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Specific actors or directors</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Other (please specify)</a:t>
            </a:r>
            <a:endParaRPr lang="en-US" dirty="0">
              <a:solidFill>
                <a:schemeClr val="tx1"/>
              </a:solidFill>
              <a:effectLst/>
            </a:endParaRPr>
          </a:p>
          <a:p>
            <a:pPr rtl="0">
              <a:spcBef>
                <a:spcPts val="0"/>
              </a:spcBef>
              <a:spcAft>
                <a:spcPts val="0"/>
              </a:spcAft>
            </a:pPr>
            <a:r>
              <a:rPr lang="en-US" sz="1800" b="1" i="0" u="none" strike="noStrike" dirty="0">
                <a:solidFill>
                  <a:schemeClr val="tx1"/>
                </a:solidFill>
                <a:effectLst/>
                <a:latin typeface="Arial" panose="020B0604020202020204" pitchFamily="34" charset="0"/>
              </a:rPr>
              <a:t>8. Are there any specific actors or actresses whose movies you always watch on the platform? If yes, please list them.-  Do you have any favorite movie directors whose films you always watch on the platform? If yes, please list them.</a:t>
            </a:r>
            <a:endParaRPr lang="en-US" dirty="0">
              <a:solidFill>
                <a:schemeClr val="tx1"/>
              </a:solidFill>
              <a:effectLst/>
            </a:endParaRPr>
          </a:p>
          <a:p>
            <a:endParaRPr lang="fr-FR" dirty="0">
              <a:solidFill>
                <a:schemeClr val="tx1"/>
              </a:solidFill>
            </a:endParaRPr>
          </a:p>
        </p:txBody>
      </p:sp>
    </p:spTree>
    <p:extLst>
      <p:ext uri="{BB962C8B-B14F-4D97-AF65-F5344CB8AC3E}">
        <p14:creationId xmlns:p14="http://schemas.microsoft.com/office/powerpoint/2010/main" val="781250052"/>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D2655E14-A15D-B2B5-9C6C-DB74C04E64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AD4290C7-95E8-5BD7-0C0E-5CDF4C229F31}"/>
              </a:ext>
            </a:extLst>
          </p:cNvPr>
          <p:cNvSpPr>
            <a:spLocks noGrp="1"/>
          </p:cNvSpPr>
          <p:nvPr>
            <p:ph type="title"/>
          </p:nvPr>
        </p:nvSpPr>
        <p:spPr/>
        <p:txBody>
          <a:bodyPr/>
          <a:lstStyle/>
          <a:p>
            <a:r>
              <a:rPr lang="fr-FR" dirty="0"/>
              <a:t>User Survey</a:t>
            </a:r>
          </a:p>
        </p:txBody>
      </p:sp>
      <p:sp>
        <p:nvSpPr>
          <p:cNvPr id="3" name="Content Placeholder 2">
            <a:extLst>
              <a:ext uri="{FF2B5EF4-FFF2-40B4-BE49-F238E27FC236}">
                <a16:creationId xmlns:a16="http://schemas.microsoft.com/office/drawing/2014/main" id="{ABA9E982-FF75-8FEF-D56A-7E9479133203}"/>
              </a:ext>
            </a:extLst>
          </p:cNvPr>
          <p:cNvSpPr>
            <a:spLocks noGrp="1"/>
          </p:cNvSpPr>
          <p:nvPr>
            <p:ph idx="1"/>
          </p:nvPr>
        </p:nvSpPr>
        <p:spPr>
          <a:xfrm>
            <a:off x="448056" y="1735200"/>
            <a:ext cx="11293200" cy="4734000"/>
          </a:xfrm>
        </p:spPr>
        <p:txBody>
          <a:bodyPr>
            <a:normAutofit fontScale="62500" lnSpcReduction="20000"/>
          </a:bodyPr>
          <a:lstStyle/>
          <a:p>
            <a:pPr rtl="0">
              <a:spcBef>
                <a:spcPts val="0"/>
              </a:spcBef>
              <a:spcAft>
                <a:spcPts val="0"/>
              </a:spcAft>
            </a:pPr>
            <a:r>
              <a:rPr lang="en-US" sz="1800" b="1" i="0" u="none" strike="noStrike" dirty="0">
                <a:solidFill>
                  <a:schemeClr val="tx1"/>
                </a:solidFill>
                <a:effectLst/>
                <a:latin typeface="Arial" panose="020B0604020202020204" pitchFamily="34" charset="0"/>
              </a:rPr>
              <a:t>9. How important is the availability of new releases on the platform to you?</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Very important</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Somewhat important</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     Not important</a:t>
            </a:r>
            <a:endParaRPr lang="en-US" dirty="0">
              <a:solidFill>
                <a:schemeClr val="tx1"/>
              </a:solidFill>
              <a:effectLst/>
            </a:endParaRPr>
          </a:p>
          <a:p>
            <a:pPr rtl="0">
              <a:spcBef>
                <a:spcPts val="0"/>
              </a:spcBef>
              <a:spcAft>
                <a:spcPts val="0"/>
              </a:spcAft>
            </a:pPr>
            <a:r>
              <a:rPr lang="en-US" sz="1800" b="1" i="0" u="none" strike="noStrike" dirty="0">
                <a:solidFill>
                  <a:schemeClr val="tx1"/>
                </a:solidFill>
                <a:effectLst/>
                <a:latin typeface="Arial" panose="020B0604020202020204" pitchFamily="34" charset="0"/>
              </a:rPr>
              <a:t> 10. Do you ever re-watch movies on the platform? If yes, how often?</a:t>
            </a:r>
            <a:endParaRPr lang="en-US" dirty="0">
              <a:solidFill>
                <a:schemeClr val="tx1"/>
              </a:solidFill>
              <a:effectLst/>
            </a:endParaRPr>
          </a:p>
          <a:p>
            <a:pPr rtl="0">
              <a:spcBef>
                <a:spcPts val="0"/>
              </a:spcBef>
              <a:spcAft>
                <a:spcPts val="0"/>
              </a:spcAft>
            </a:pPr>
            <a:r>
              <a:rPr lang="en-US" sz="1800" b="1" i="0" u="none" strike="noStrike" dirty="0">
                <a:solidFill>
                  <a:schemeClr val="tx1"/>
                </a:solidFill>
                <a:effectLst/>
                <a:latin typeface="Arial" panose="020B0604020202020204" pitchFamily="34" charset="0"/>
              </a:rPr>
              <a:t> 11. Have you ever participated in any movie-related discussions or forums on the platform?</a:t>
            </a:r>
            <a:endParaRPr lang="en-US" dirty="0">
              <a:solidFill>
                <a:schemeClr val="tx1"/>
              </a:solidFill>
              <a:effectLst/>
            </a:endParaRPr>
          </a:p>
          <a:p>
            <a:pPr rtl="0">
              <a:spcBef>
                <a:spcPts val="0"/>
              </a:spcBef>
              <a:spcAft>
                <a:spcPts val="0"/>
              </a:spcAft>
            </a:pPr>
            <a:r>
              <a:rPr lang="en-US" sz="1800" b="1" i="0" u="none" strike="noStrike" dirty="0">
                <a:solidFill>
                  <a:schemeClr val="tx1"/>
                </a:solidFill>
                <a:effectLst/>
                <a:latin typeface="Arial" panose="020B0604020202020204" pitchFamily="34" charset="0"/>
              </a:rPr>
              <a:t> 12. Do you prefer watching movies on the platform's website or mobile app?</a:t>
            </a:r>
            <a:endParaRPr lang="en-US" dirty="0">
              <a:solidFill>
                <a:schemeClr val="tx1"/>
              </a:solidFill>
              <a:effectLst/>
            </a:endParaRPr>
          </a:p>
          <a:p>
            <a:pPr>
              <a:spcBef>
                <a:spcPts val="0"/>
              </a:spcBef>
            </a:pPr>
            <a:r>
              <a:rPr lang="en-US" b="1" i="0" u="none" strike="noStrike" dirty="0">
                <a:solidFill>
                  <a:schemeClr val="tx1"/>
                </a:solidFill>
                <a:effectLst/>
                <a:latin typeface="Arial" panose="020B0604020202020204" pitchFamily="34" charset="0"/>
              </a:rPr>
              <a:t> 13. How satisfied are you with the variety of movies available on the platform?</a:t>
            </a:r>
            <a:br>
              <a:rPr lang="en-US" dirty="0">
                <a:solidFill>
                  <a:schemeClr val="tx1"/>
                </a:solidFill>
              </a:rPr>
            </a:br>
            <a:r>
              <a:rPr lang="en-US" b="1" i="0" u="none" strike="noStrike" dirty="0">
                <a:solidFill>
                  <a:schemeClr val="tx1"/>
                </a:solidFill>
                <a:effectLst/>
                <a:latin typeface="Arial" panose="020B0604020202020204" pitchFamily="34" charset="0"/>
              </a:rPr>
              <a:t>Very satisfied</a:t>
            </a:r>
          </a:p>
          <a:p>
            <a:pPr marL="451944" lvl="1" indent="0">
              <a:spcBef>
                <a:spcPts val="0"/>
              </a:spcBef>
              <a:buNone/>
            </a:pPr>
            <a:r>
              <a:rPr lang="en-US" b="1" i="0" u="none" strike="noStrike" dirty="0">
                <a:solidFill>
                  <a:schemeClr val="tx1"/>
                </a:solidFill>
                <a:effectLst/>
                <a:latin typeface="Arial" panose="020B0604020202020204" pitchFamily="34" charset="0"/>
              </a:rPr>
              <a:t>Somewhat satisfied</a:t>
            </a:r>
          </a:p>
          <a:p>
            <a:pPr marL="451944" lvl="1" indent="0">
              <a:spcBef>
                <a:spcPts val="0"/>
              </a:spcBef>
              <a:buNone/>
            </a:pPr>
            <a:r>
              <a:rPr lang="en-US" b="1" i="0" u="none" strike="noStrike" dirty="0">
                <a:solidFill>
                  <a:schemeClr val="tx1"/>
                </a:solidFill>
                <a:effectLst/>
                <a:latin typeface="Arial" panose="020B0604020202020204" pitchFamily="34" charset="0"/>
              </a:rPr>
              <a:t>Neutral</a:t>
            </a:r>
          </a:p>
          <a:p>
            <a:pPr marL="451944" lvl="1" indent="0">
              <a:spcBef>
                <a:spcPts val="0"/>
              </a:spcBef>
              <a:buNone/>
            </a:pPr>
            <a:r>
              <a:rPr lang="en-US" b="1" i="0" u="none" strike="noStrike" dirty="0">
                <a:solidFill>
                  <a:schemeClr val="tx1"/>
                </a:solidFill>
                <a:effectLst/>
                <a:latin typeface="Arial" panose="020B0604020202020204" pitchFamily="34" charset="0"/>
              </a:rPr>
              <a:t>Somewhat dissatisfied</a:t>
            </a:r>
          </a:p>
          <a:p>
            <a:pPr marL="451944" lvl="1" indent="0">
              <a:spcBef>
                <a:spcPts val="0"/>
              </a:spcBef>
              <a:buNone/>
            </a:pPr>
            <a:r>
              <a:rPr lang="en-US" b="1" i="0" u="none" strike="noStrike" dirty="0">
                <a:solidFill>
                  <a:schemeClr val="tx1"/>
                </a:solidFill>
                <a:effectLst/>
                <a:latin typeface="Arial" panose="020B0604020202020204" pitchFamily="34" charset="0"/>
              </a:rPr>
              <a:t>Very dissatisfied</a:t>
            </a:r>
          </a:p>
          <a:p>
            <a:pPr marL="1944" indent="0">
              <a:spcBef>
                <a:spcPts val="0"/>
              </a:spcBef>
              <a:buNone/>
            </a:pPr>
            <a:endParaRPr lang="en-US" b="1" i="0" u="none" strike="noStrike" dirty="0">
              <a:solidFill>
                <a:schemeClr val="tx1"/>
              </a:solidFill>
              <a:effectLst/>
              <a:latin typeface="Arial" panose="020B0604020202020204" pitchFamily="34" charset="0"/>
            </a:endParaRPr>
          </a:p>
          <a:p>
            <a:pPr>
              <a:spcBef>
                <a:spcPts val="0"/>
              </a:spcBef>
            </a:pPr>
            <a:r>
              <a:rPr lang="en-US" b="1" i="0" u="none" strike="noStrike" dirty="0">
                <a:solidFill>
                  <a:schemeClr val="tx1"/>
                </a:solidFill>
                <a:effectLst/>
                <a:latin typeface="Arial" panose="020B0604020202020204" pitchFamily="34" charset="0"/>
              </a:rPr>
              <a:t>14. How likely are you to recommend the platform to a friend or family member?</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Very likely</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Likely</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Neutral</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Unlikely</a:t>
            </a:r>
            <a:endParaRPr lang="en-US" dirty="0">
              <a:solidFill>
                <a:schemeClr val="tx1"/>
              </a:solidFill>
              <a:effectLst/>
            </a:endParaRPr>
          </a:p>
          <a:p>
            <a:pPr marL="451944" lvl="1" indent="0">
              <a:spcBef>
                <a:spcPts val="0"/>
              </a:spcBef>
              <a:buNone/>
            </a:pPr>
            <a:r>
              <a:rPr lang="en-US" b="1" i="0" u="none" strike="noStrike" dirty="0">
                <a:solidFill>
                  <a:schemeClr val="tx1"/>
                </a:solidFill>
                <a:effectLst/>
                <a:latin typeface="Arial" panose="020B0604020202020204" pitchFamily="34" charset="0"/>
              </a:rPr>
              <a:t>Very unlikely</a:t>
            </a:r>
            <a:endParaRPr lang="en-US" dirty="0">
              <a:solidFill>
                <a:schemeClr val="tx1"/>
              </a:solidFill>
              <a:effectLst/>
            </a:endParaRPr>
          </a:p>
          <a:p>
            <a:pPr rtl="0">
              <a:spcBef>
                <a:spcPts val="0"/>
              </a:spcBef>
              <a:spcAft>
                <a:spcPts val="0"/>
              </a:spcAft>
            </a:pPr>
            <a:r>
              <a:rPr lang="en-US" sz="1800" b="1" i="0" u="none" strike="noStrike" dirty="0">
                <a:solidFill>
                  <a:schemeClr val="tx1"/>
                </a:solidFill>
                <a:effectLst/>
                <a:latin typeface="Arial" panose="020B0604020202020204" pitchFamily="34" charset="0"/>
              </a:rPr>
              <a:t> 15. In which place do you most often watch content on the platform? (transport, living room, bedroom, in garden, ...)</a:t>
            </a:r>
            <a:endParaRPr lang="en-US" dirty="0">
              <a:solidFill>
                <a:schemeClr val="tx1"/>
              </a:solidFill>
              <a:effectLst/>
            </a:endParaRPr>
          </a:p>
          <a:p>
            <a:endParaRPr lang="fr-FR" dirty="0"/>
          </a:p>
        </p:txBody>
      </p:sp>
    </p:spTree>
    <p:extLst>
      <p:ext uri="{BB962C8B-B14F-4D97-AF65-F5344CB8AC3E}">
        <p14:creationId xmlns:p14="http://schemas.microsoft.com/office/powerpoint/2010/main" val="1726654013"/>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lose-up of a colorful light&#10;&#10;Description automatically generated">
            <a:extLst>
              <a:ext uri="{FF2B5EF4-FFF2-40B4-BE49-F238E27FC236}">
                <a16:creationId xmlns:a16="http://schemas.microsoft.com/office/drawing/2014/main" id="{4D439606-FF6C-17BE-0A49-2990751FF3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2" name="Title 1">
            <a:extLst>
              <a:ext uri="{FF2B5EF4-FFF2-40B4-BE49-F238E27FC236}">
                <a16:creationId xmlns:a16="http://schemas.microsoft.com/office/drawing/2014/main" id="{2DC92B18-862C-DE00-C8DE-01C7DC473ECC}"/>
              </a:ext>
            </a:extLst>
          </p:cNvPr>
          <p:cNvSpPr>
            <a:spLocks noGrp="1"/>
          </p:cNvSpPr>
          <p:nvPr>
            <p:ph type="title"/>
          </p:nvPr>
        </p:nvSpPr>
        <p:spPr/>
        <p:txBody>
          <a:bodyPr/>
          <a:lstStyle/>
          <a:p>
            <a:r>
              <a:rPr lang="fr-FR" dirty="0"/>
              <a:t>Tools</a:t>
            </a:r>
          </a:p>
        </p:txBody>
      </p:sp>
      <p:pic>
        <p:nvPicPr>
          <p:cNvPr id="5" name="Content Placeholder 4" descr="A green square with white x on it&#10;&#10;Description automatically generated">
            <a:extLst>
              <a:ext uri="{FF2B5EF4-FFF2-40B4-BE49-F238E27FC236}">
                <a16:creationId xmlns:a16="http://schemas.microsoft.com/office/drawing/2014/main" id="{6308E702-C30B-A23D-556B-C3F029D0E3C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23527" y="909373"/>
            <a:ext cx="1249614" cy="1141200"/>
          </a:xfrm>
        </p:spPr>
      </p:pic>
      <p:pic>
        <p:nvPicPr>
          <p:cNvPr id="7" name="Picture 6" descr="A green and black logo&#10;&#10;Description automatically generated">
            <a:extLst>
              <a:ext uri="{FF2B5EF4-FFF2-40B4-BE49-F238E27FC236}">
                <a16:creationId xmlns:a16="http://schemas.microsoft.com/office/drawing/2014/main" id="{01CA023C-F1F6-93E2-92DD-140D5235A9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504" y="4807428"/>
            <a:ext cx="1457659" cy="1475729"/>
          </a:xfrm>
          <a:prstGeom prst="rect">
            <a:avLst/>
          </a:prstGeom>
        </p:spPr>
      </p:pic>
      <p:pic>
        <p:nvPicPr>
          <p:cNvPr id="9" name="Picture 8" descr="A blue and yellow snake logo&#10;&#10;Description automatically generated">
            <a:extLst>
              <a:ext uri="{FF2B5EF4-FFF2-40B4-BE49-F238E27FC236}">
                <a16:creationId xmlns:a16="http://schemas.microsoft.com/office/drawing/2014/main" id="{3720F3B4-6ECC-2617-D796-7DB046DFE6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3527" y="2941620"/>
            <a:ext cx="1249615" cy="1368563"/>
          </a:xfrm>
          <a:prstGeom prst="rect">
            <a:avLst/>
          </a:prstGeom>
        </p:spPr>
      </p:pic>
      <p:sp>
        <p:nvSpPr>
          <p:cNvPr id="3" name="TextBox 2">
            <a:extLst>
              <a:ext uri="{FF2B5EF4-FFF2-40B4-BE49-F238E27FC236}">
                <a16:creationId xmlns:a16="http://schemas.microsoft.com/office/drawing/2014/main" id="{E73363FE-4665-A5C8-B580-066C908A0518}"/>
              </a:ext>
            </a:extLst>
          </p:cNvPr>
          <p:cNvSpPr txBox="1"/>
          <p:nvPr/>
        </p:nvSpPr>
        <p:spPr>
          <a:xfrm>
            <a:off x="2897579" y="1106005"/>
            <a:ext cx="5593278" cy="369332"/>
          </a:xfrm>
          <a:prstGeom prst="rect">
            <a:avLst/>
          </a:prstGeom>
          <a:noFill/>
        </p:spPr>
        <p:txBody>
          <a:bodyPr wrap="square" rtlCol="0">
            <a:spAutoFit/>
          </a:bodyPr>
          <a:lstStyle/>
          <a:p>
            <a:r>
              <a:rPr lang="en-GB" dirty="0"/>
              <a:t>To sorted, </a:t>
            </a:r>
            <a:r>
              <a:rPr lang="en-GB" dirty="0" err="1"/>
              <a:t>filtred</a:t>
            </a:r>
            <a:r>
              <a:rPr lang="en-GB" dirty="0"/>
              <a:t>, extract useful data.</a:t>
            </a:r>
          </a:p>
        </p:txBody>
      </p:sp>
      <p:sp>
        <p:nvSpPr>
          <p:cNvPr id="4" name="TextBox 3">
            <a:extLst>
              <a:ext uri="{FF2B5EF4-FFF2-40B4-BE49-F238E27FC236}">
                <a16:creationId xmlns:a16="http://schemas.microsoft.com/office/drawing/2014/main" id="{146F1B64-0061-47AF-84A7-C54C6A50F27E}"/>
              </a:ext>
            </a:extLst>
          </p:cNvPr>
          <p:cNvSpPr txBox="1"/>
          <p:nvPr/>
        </p:nvSpPr>
        <p:spPr>
          <a:xfrm>
            <a:off x="2766951" y="3277590"/>
            <a:ext cx="4975761" cy="369332"/>
          </a:xfrm>
          <a:prstGeom prst="rect">
            <a:avLst/>
          </a:prstGeom>
          <a:noFill/>
        </p:spPr>
        <p:txBody>
          <a:bodyPr wrap="square" rtlCol="0">
            <a:spAutoFit/>
          </a:bodyPr>
          <a:lstStyle/>
          <a:p>
            <a:r>
              <a:rPr lang="en-GB" dirty="0"/>
              <a:t>To create some graph and create some statistics.</a:t>
            </a:r>
          </a:p>
        </p:txBody>
      </p:sp>
      <p:sp>
        <p:nvSpPr>
          <p:cNvPr id="6" name="TextBox 5">
            <a:extLst>
              <a:ext uri="{FF2B5EF4-FFF2-40B4-BE49-F238E27FC236}">
                <a16:creationId xmlns:a16="http://schemas.microsoft.com/office/drawing/2014/main" id="{A3D47610-AE54-16C6-B9E8-0EAA1D075ADF}"/>
              </a:ext>
            </a:extLst>
          </p:cNvPr>
          <p:cNvSpPr txBox="1"/>
          <p:nvPr/>
        </p:nvSpPr>
        <p:spPr>
          <a:xfrm>
            <a:off x="2897579" y="5308270"/>
            <a:ext cx="5593278" cy="646331"/>
          </a:xfrm>
          <a:prstGeom prst="rect">
            <a:avLst/>
          </a:prstGeom>
          <a:noFill/>
        </p:spPr>
        <p:txBody>
          <a:bodyPr wrap="square" rtlCol="0">
            <a:spAutoFit/>
          </a:bodyPr>
          <a:lstStyle/>
          <a:p>
            <a:r>
              <a:rPr lang="en-GB" dirty="0"/>
              <a:t>To extract some insight, get useful analysis based on specifics provide </a:t>
            </a:r>
            <a:r>
              <a:rPr lang="en-GB" dirty="0" err="1"/>
              <a:t>promps</a:t>
            </a:r>
            <a:r>
              <a:rPr lang="en-GB" dirty="0"/>
              <a:t>.</a:t>
            </a:r>
          </a:p>
        </p:txBody>
      </p:sp>
    </p:spTree>
    <p:extLst>
      <p:ext uri="{BB962C8B-B14F-4D97-AF65-F5344CB8AC3E}">
        <p14:creationId xmlns:p14="http://schemas.microsoft.com/office/powerpoint/2010/main" val="1345890486"/>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up of a colorful light&#10;&#10;Description automatically generated">
            <a:extLst>
              <a:ext uri="{FF2B5EF4-FFF2-40B4-BE49-F238E27FC236}">
                <a16:creationId xmlns:a16="http://schemas.microsoft.com/office/drawing/2014/main" id="{B43D1B8E-74E7-258E-C57A-054910A1B0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 y="0"/>
            <a:ext cx="12192000" cy="6858000"/>
          </a:xfrm>
          <a:prstGeom prst="rect">
            <a:avLst/>
          </a:prstGeom>
        </p:spPr>
      </p:pic>
      <p:sp>
        <p:nvSpPr>
          <p:cNvPr id="2" name="Title 1">
            <a:extLst>
              <a:ext uri="{FF2B5EF4-FFF2-40B4-BE49-F238E27FC236}">
                <a16:creationId xmlns:a16="http://schemas.microsoft.com/office/drawing/2014/main" id="{C66951F9-AF3F-47B2-5AEC-9F48A16A0178}"/>
              </a:ext>
            </a:extLst>
          </p:cNvPr>
          <p:cNvSpPr>
            <a:spLocks noGrp="1"/>
          </p:cNvSpPr>
          <p:nvPr>
            <p:ph type="title"/>
          </p:nvPr>
        </p:nvSpPr>
        <p:spPr/>
        <p:txBody>
          <a:bodyPr/>
          <a:lstStyle/>
          <a:p>
            <a:r>
              <a:rPr lang="fr-FR" dirty="0"/>
              <a:t>Plan</a:t>
            </a:r>
          </a:p>
        </p:txBody>
      </p:sp>
      <p:sp>
        <p:nvSpPr>
          <p:cNvPr id="3" name="Content Placeholder 2">
            <a:extLst>
              <a:ext uri="{FF2B5EF4-FFF2-40B4-BE49-F238E27FC236}">
                <a16:creationId xmlns:a16="http://schemas.microsoft.com/office/drawing/2014/main" id="{0CFD1EB3-BA38-FB2B-6D4C-9D3D797DD159}"/>
              </a:ext>
            </a:extLst>
          </p:cNvPr>
          <p:cNvSpPr>
            <a:spLocks noGrp="1"/>
          </p:cNvSpPr>
          <p:nvPr>
            <p:ph idx="1"/>
          </p:nvPr>
        </p:nvSpPr>
        <p:spPr/>
        <p:txBody>
          <a:bodyPr/>
          <a:lstStyle/>
          <a:p>
            <a:r>
              <a:rPr lang="en-GB" dirty="0"/>
              <a:t>Brainstorm and make proposal.</a:t>
            </a:r>
          </a:p>
          <a:p>
            <a:r>
              <a:rPr lang="en-GB" dirty="0"/>
              <a:t>Analyse survey.</a:t>
            </a:r>
          </a:p>
          <a:p>
            <a:r>
              <a:rPr lang="en-GB" dirty="0"/>
              <a:t>Analyse  Data set.</a:t>
            </a:r>
          </a:p>
          <a:p>
            <a:r>
              <a:rPr lang="en-GB" dirty="0"/>
              <a:t>Extract Key data and insight.</a:t>
            </a:r>
          </a:p>
          <a:p>
            <a:r>
              <a:rPr lang="en-GB" dirty="0"/>
              <a:t>List and present result in doc</a:t>
            </a:r>
            <a:br>
              <a:rPr lang="en-GB" dirty="0"/>
            </a:br>
            <a:r>
              <a:rPr lang="en-GB" dirty="0"/>
              <a:t>and with a PPT.</a:t>
            </a:r>
          </a:p>
        </p:txBody>
      </p:sp>
      <p:pic>
        <p:nvPicPr>
          <p:cNvPr id="2050" name="Picture 2">
            <a:extLst>
              <a:ext uri="{FF2B5EF4-FFF2-40B4-BE49-F238E27FC236}">
                <a16:creationId xmlns:a16="http://schemas.microsoft.com/office/drawing/2014/main" id="{6B14D1B6-1BE5-5F9E-336E-2720E43A51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19550" y="1611120"/>
            <a:ext cx="7924085" cy="4031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0865832"/>
      </p:ext>
    </p:extLst>
  </p:cSld>
  <p:clrMapOvr>
    <a:masterClrMapping/>
  </p:clrMapOvr>
  <p:transition spd="slow">
    <p:push/>
  </p:transition>
</p:sld>
</file>

<file path=ppt/theme/theme1.xml><?xml version="1.0" encoding="utf-8"?>
<a:theme xmlns:a="http://schemas.openxmlformats.org/drawingml/2006/main" name="ThinLineVTI">
  <a:themeElements>
    <a:clrScheme name="ThinLines Color Scheme">
      <a:dk1>
        <a:sysClr val="windowText" lastClr="000000"/>
      </a:dk1>
      <a:lt1>
        <a:sysClr val="window" lastClr="FFFFFF"/>
      </a:lt1>
      <a:dk2>
        <a:srgbClr val="000000"/>
      </a:dk2>
      <a:lt2>
        <a:srgbClr val="FFFFFF"/>
      </a:lt2>
      <a:accent1>
        <a:srgbClr val="00BAC8"/>
      </a:accent1>
      <a:accent2>
        <a:srgbClr val="794DFF"/>
      </a:accent2>
      <a:accent3>
        <a:srgbClr val="00D17D"/>
      </a:accent3>
      <a:accent4>
        <a:srgbClr val="404040"/>
      </a:accent4>
      <a:accent5>
        <a:srgbClr val="FE5D21"/>
      </a:accent5>
      <a:accent6>
        <a:srgbClr val="B3B3B3"/>
      </a:accent6>
      <a:hlink>
        <a:srgbClr val="3E8FF1"/>
      </a:hlink>
      <a:folHlink>
        <a:srgbClr val="939393"/>
      </a:folHlink>
    </a:clrScheme>
    <a:fontScheme name="Custom 3">
      <a:majorFont>
        <a:latin typeface="Source Sans Pro Light"/>
        <a:ea typeface=""/>
        <a:cs typeface=""/>
      </a:majorFont>
      <a:minorFont>
        <a:latin typeface="Source Sans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inLineVTI" id="{DA2A884B-D36C-4F63-9FE8-3C89F2B99A40}" vid="{62C1F77B-42AE-47B9-869B-5CE48C8ED8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431</TotalTime>
  <Words>773</Words>
  <Application>Microsoft Office PowerPoint</Application>
  <PresentationFormat>Widescreen</PresentationFormat>
  <Paragraphs>81</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Arial</vt:lpstr>
      <vt:lpstr>Calibri Light</vt:lpstr>
      <vt:lpstr>Source Sans Pro</vt:lpstr>
      <vt:lpstr>Source Sans Pro Light</vt:lpstr>
      <vt:lpstr>ThinLineVTI</vt:lpstr>
      <vt:lpstr>Project Proposal: Netflix</vt:lpstr>
      <vt:lpstr>Summary</vt:lpstr>
      <vt:lpstr>Why did we choose this dataset?</vt:lpstr>
      <vt:lpstr>How will we use It? </vt:lpstr>
      <vt:lpstr>PowerPoint Presentation</vt:lpstr>
      <vt:lpstr>User Survey</vt:lpstr>
      <vt:lpstr>User Survey</vt:lpstr>
      <vt:lpstr>Tools</vt:lpstr>
      <vt:lpstr>Plan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Proposal: Netflix</dc:title>
  <dc:creator>Nicolas Lavigne</dc:creator>
  <cp:lastModifiedBy>Nicolas Lavigne</cp:lastModifiedBy>
  <cp:revision>17</cp:revision>
  <dcterms:created xsi:type="dcterms:W3CDTF">2024-05-13T02:06:48Z</dcterms:created>
  <dcterms:modified xsi:type="dcterms:W3CDTF">2024-05-16T08:50:34Z</dcterms:modified>
</cp:coreProperties>
</file>

<file path=docProps/thumbnail.jpeg>
</file>